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7" r:id="rId2"/>
    <p:sldId id="258" r:id="rId3"/>
    <p:sldId id="338" r:id="rId4"/>
    <p:sldId id="339" r:id="rId5"/>
    <p:sldId id="335" r:id="rId6"/>
    <p:sldId id="336" r:id="rId7"/>
    <p:sldId id="337" r:id="rId8"/>
    <p:sldId id="334" r:id="rId9"/>
    <p:sldId id="295" r:id="rId10"/>
    <p:sldId id="327" r:id="rId11"/>
    <p:sldId id="330" r:id="rId12"/>
    <p:sldId id="313" r:id="rId13"/>
    <p:sldId id="314" r:id="rId14"/>
    <p:sldId id="315" r:id="rId15"/>
    <p:sldId id="328" r:id="rId16"/>
    <p:sldId id="331" r:id="rId17"/>
    <p:sldId id="316" r:id="rId18"/>
    <p:sldId id="325" r:id="rId19"/>
    <p:sldId id="326" r:id="rId20"/>
    <p:sldId id="317" r:id="rId21"/>
    <p:sldId id="318" r:id="rId22"/>
    <p:sldId id="319" r:id="rId23"/>
    <p:sldId id="320" r:id="rId24"/>
    <p:sldId id="340" r:id="rId25"/>
    <p:sldId id="341" r:id="rId26"/>
    <p:sldId id="342" r:id="rId27"/>
    <p:sldId id="343" r:id="rId28"/>
    <p:sldId id="270" r:id="rId29"/>
    <p:sldId id="321" r:id="rId30"/>
    <p:sldId id="344" r:id="rId31"/>
    <p:sldId id="322" r:id="rId32"/>
    <p:sldId id="272" r:id="rId33"/>
    <p:sldId id="323" r:id="rId34"/>
    <p:sldId id="273" r:id="rId35"/>
    <p:sldId id="259" r:id="rId36"/>
    <p:sldId id="264" r:id="rId37"/>
    <p:sldId id="266" r:id="rId38"/>
    <p:sldId id="265" r:id="rId39"/>
    <p:sldId id="298" r:id="rId40"/>
    <p:sldId id="345" r:id="rId41"/>
    <p:sldId id="300" r:id="rId42"/>
    <p:sldId id="260" r:id="rId43"/>
    <p:sldId id="299" r:id="rId44"/>
    <p:sldId id="292" r:id="rId45"/>
    <p:sldId id="293" r:id="rId46"/>
    <p:sldId id="261" r:id="rId47"/>
    <p:sldId id="307" r:id="rId48"/>
    <p:sldId id="297" r:id="rId49"/>
    <p:sldId id="302" r:id="rId50"/>
    <p:sldId id="303" r:id="rId51"/>
    <p:sldId id="324" r:id="rId52"/>
    <p:sldId id="304" r:id="rId53"/>
    <p:sldId id="306" r:id="rId54"/>
    <p:sldId id="309" r:id="rId55"/>
    <p:sldId id="308" r:id="rId56"/>
    <p:sldId id="311" r:id="rId57"/>
    <p:sldId id="294" r:id="rId58"/>
    <p:sldId id="305" r:id="rId59"/>
    <p:sldId id="296" r:id="rId60"/>
    <p:sldId id="274" r:id="rId61"/>
    <p:sldId id="275" r:id="rId62"/>
    <p:sldId id="276" r:id="rId63"/>
    <p:sldId id="332" r:id="rId64"/>
    <p:sldId id="33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73" d="100"/>
          <a:sy n="73" d="100"/>
        </p:scale>
        <p:origin x="77" y="1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7D6C2-D7A8-406D-8BB9-D71090B455DA}"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BF6F7-5B04-435F-9505-FC0BCF321309}" type="slidenum">
              <a:rPr lang="en-US" smtClean="0"/>
              <a:t>‹#›</a:t>
            </a:fld>
            <a:endParaRPr lang="en-US"/>
          </a:p>
        </p:txBody>
      </p:sp>
    </p:spTree>
    <p:extLst>
      <p:ext uri="{BB962C8B-B14F-4D97-AF65-F5344CB8AC3E}">
        <p14:creationId xmlns:p14="http://schemas.microsoft.com/office/powerpoint/2010/main" val="3971445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393700" y="692150"/>
            <a:ext cx="6070600" cy="3416300"/>
          </a:xfrm>
          <a:ln cap="flat"/>
        </p:spPr>
      </p:sp>
      <p:sp>
        <p:nvSpPr>
          <p:cNvPr id="6246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414979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90CBF2-E1D9-4BE6-977D-E234EF27AEC8}" type="slidenum">
              <a:rPr lang="en-US"/>
              <a:pPr/>
              <a:t>31</a:t>
            </a:fld>
            <a:endParaRPr 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9520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43F81A-F20A-4AF0-A511-FF2E5A35FEDB}" type="slidenum">
              <a:rPr lang="en-US"/>
              <a:pPr/>
              <a:t>32</a:t>
            </a:fld>
            <a:endParaRPr lang="en-US"/>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2403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92AE23-D87C-42CB-8EA2-3937174FBC0F}" type="slidenum">
              <a:rPr lang="en-US"/>
              <a:pPr/>
              <a:t>34</a:t>
            </a:fld>
            <a:endParaRPr lang="en-US"/>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7604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E44A5-1C85-48D6-AA71-8C8A80622045}" type="slidenum">
              <a:rPr lang="en-US"/>
              <a:pPr/>
              <a:t>60</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76847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AB687-2151-4DB5-A3FF-FF7D3981E883}" type="slidenum">
              <a:rPr lang="en-US"/>
              <a:pPr/>
              <a:t>62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2061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F882-693F-478A-8984-70A31C52FA36}"/>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6CAA352-33CA-4220-BE66-BFC51A1AC2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0F39838-0565-4597-98D1-CB38660DB8C1}"/>
              </a:ext>
            </a:extLst>
          </p:cNvPr>
          <p:cNvSpPr>
            <a:spLocks noGrp="1"/>
          </p:cNvSpPr>
          <p:nvPr>
            <p:ph type="dt" sz="half" idx="10"/>
          </p:nvPr>
        </p:nvSpPr>
        <p:spPr/>
        <p:txBody>
          <a:bodyPr/>
          <a:lstStyle/>
          <a:p>
            <a:fld id="{3AEF8274-FB96-49C4-9D6E-9D2C2D401B55}" type="datetime1">
              <a:rPr lang="en-US" smtClean="0"/>
              <a:t>3/12/2024</a:t>
            </a:fld>
            <a:endParaRPr lang="en-US"/>
          </a:p>
        </p:txBody>
      </p:sp>
      <p:sp>
        <p:nvSpPr>
          <p:cNvPr id="5" name="Footer Placeholder 4">
            <a:extLst>
              <a:ext uri="{FF2B5EF4-FFF2-40B4-BE49-F238E27FC236}">
                <a16:creationId xmlns:a16="http://schemas.microsoft.com/office/drawing/2014/main" id="{D4C5452D-74CB-4A3A-9D85-6CDBC21F0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30DE4-ED07-40F9-9C16-2ACC3FD215C4}"/>
              </a:ext>
            </a:extLst>
          </p:cNvPr>
          <p:cNvSpPr>
            <a:spLocks noGrp="1"/>
          </p:cNvSpPr>
          <p:nvPr>
            <p:ph type="sldNum" sz="quarter" idx="12"/>
          </p:nvPr>
        </p:nvSpPr>
        <p:spPr/>
        <p:txBody>
          <a:bodyPr/>
          <a:lstStyle/>
          <a:p>
            <a:fld id="{B74EB0F0-7D7E-412A-B235-20FE2876EE16}" type="slidenum">
              <a:rPr lang="en-US" smtClean="0"/>
              <a:t>‹#›</a:t>
            </a:fld>
            <a:endParaRPr lang="en-US"/>
          </a:p>
        </p:txBody>
      </p:sp>
      <p:pic>
        <p:nvPicPr>
          <p:cNvPr id="7" name="Picture 6">
            <a:extLst>
              <a:ext uri="{FF2B5EF4-FFF2-40B4-BE49-F238E27FC236}">
                <a16:creationId xmlns:a16="http://schemas.microsoft.com/office/drawing/2014/main" id="{96477961-878C-4ABF-BB3C-FC7EB975CA2B}"/>
              </a:ext>
            </a:extLst>
          </p:cNvPr>
          <p:cNvPicPr>
            <a:picLocks noChangeAspect="1"/>
          </p:cNvPicPr>
          <p:nvPr userDrawn="1"/>
        </p:nvPicPr>
        <p:blipFill>
          <a:blip r:embed="rId2">
            <a:lum/>
            <a:alphaModFix/>
          </a:blip>
          <a:srcRect/>
          <a:stretch>
            <a:fillRect/>
          </a:stretch>
        </p:blipFill>
        <p:spPr>
          <a:xfrm>
            <a:off x="838200" y="4734413"/>
            <a:ext cx="3160414" cy="1417595"/>
          </a:xfrm>
          <a:prstGeom prst="rect">
            <a:avLst/>
          </a:prstGeom>
          <a:noFill/>
          <a:ln>
            <a:noFill/>
          </a:ln>
        </p:spPr>
      </p:pic>
      <p:sp>
        <p:nvSpPr>
          <p:cNvPr id="8" name="Freeform: Shape 7">
            <a:extLst>
              <a:ext uri="{FF2B5EF4-FFF2-40B4-BE49-F238E27FC236}">
                <a16:creationId xmlns:a16="http://schemas.microsoft.com/office/drawing/2014/main" id="{69DA0942-36F4-44D2-989D-6FFF57252C20}"/>
              </a:ext>
            </a:extLst>
          </p:cNvPr>
          <p:cNvSpPr/>
          <p:nvPr userDrawn="1"/>
        </p:nvSpPr>
        <p:spPr>
          <a:xfrm>
            <a:off x="4038600" y="5735637"/>
            <a:ext cx="5508000" cy="74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
        <p:nvSpPr>
          <p:cNvPr id="9" name="Freeform: Shape 8">
            <a:extLst>
              <a:ext uri="{FF2B5EF4-FFF2-40B4-BE49-F238E27FC236}">
                <a16:creationId xmlns:a16="http://schemas.microsoft.com/office/drawing/2014/main" id="{8E773B61-1620-4E28-871B-8ED74233F20E}"/>
              </a:ext>
            </a:extLst>
          </p:cNvPr>
          <p:cNvSpPr/>
          <p:nvPr userDrawn="1"/>
        </p:nvSpPr>
        <p:spPr>
          <a:xfrm>
            <a:off x="4038600" y="5844357"/>
            <a:ext cx="5577840" cy="165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Tree>
    <p:extLst>
      <p:ext uri="{BB962C8B-B14F-4D97-AF65-F5344CB8AC3E}">
        <p14:creationId xmlns:p14="http://schemas.microsoft.com/office/powerpoint/2010/main" val="259973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260F-7846-4DA2-BBD0-473703D85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55302A-B711-4343-9128-92C37D1B39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FCB34-505D-4ADF-8490-7B551BB5994A}"/>
              </a:ext>
            </a:extLst>
          </p:cNvPr>
          <p:cNvSpPr>
            <a:spLocks noGrp="1"/>
          </p:cNvSpPr>
          <p:nvPr>
            <p:ph type="dt" sz="half" idx="10"/>
          </p:nvPr>
        </p:nvSpPr>
        <p:spPr/>
        <p:txBody>
          <a:bodyPr/>
          <a:lstStyle/>
          <a:p>
            <a:fld id="{21F265F5-8649-4246-BA7B-3CBB332E39AF}" type="datetime1">
              <a:rPr lang="en-US" smtClean="0"/>
              <a:t>3/12/2024</a:t>
            </a:fld>
            <a:endParaRPr lang="en-US"/>
          </a:p>
        </p:txBody>
      </p:sp>
      <p:sp>
        <p:nvSpPr>
          <p:cNvPr id="5" name="Footer Placeholder 4">
            <a:extLst>
              <a:ext uri="{FF2B5EF4-FFF2-40B4-BE49-F238E27FC236}">
                <a16:creationId xmlns:a16="http://schemas.microsoft.com/office/drawing/2014/main" id="{2D662B4A-18F0-4CE4-BE8E-3FBBFB8AD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AF3F7-B719-4619-9455-4240B45C178A}"/>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1960017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DAE27-3070-49C5-954D-0EAB397B3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B4DE4-8967-4CE3-A361-E0EB941F3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09D48-57B1-4277-968B-0C26BBBCF06D}"/>
              </a:ext>
            </a:extLst>
          </p:cNvPr>
          <p:cNvSpPr>
            <a:spLocks noGrp="1"/>
          </p:cNvSpPr>
          <p:nvPr>
            <p:ph type="dt" sz="half" idx="10"/>
          </p:nvPr>
        </p:nvSpPr>
        <p:spPr/>
        <p:txBody>
          <a:bodyPr/>
          <a:lstStyle/>
          <a:p>
            <a:fld id="{E5FBC7AC-6050-4018-BA5E-91C5AD6816F9}" type="datetime1">
              <a:rPr lang="en-US" smtClean="0"/>
              <a:t>3/12/2024</a:t>
            </a:fld>
            <a:endParaRPr lang="en-US"/>
          </a:p>
        </p:txBody>
      </p:sp>
      <p:sp>
        <p:nvSpPr>
          <p:cNvPr id="5" name="Footer Placeholder 4">
            <a:extLst>
              <a:ext uri="{FF2B5EF4-FFF2-40B4-BE49-F238E27FC236}">
                <a16:creationId xmlns:a16="http://schemas.microsoft.com/office/drawing/2014/main" id="{2FEBA19C-A2FC-41C6-B98C-F8FE03B1E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DB934-7CE4-4B97-A07F-8DAAE5CACA0E}"/>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808887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45920" y="120240"/>
            <a:ext cx="10352640" cy="1135080"/>
          </a:xfrm>
          <a:prstGeom prst="rect">
            <a:avLst/>
          </a:prstGeom>
        </p:spPr>
        <p:txBody>
          <a:bodyPr lIns="90000" tIns="46800" rIns="90000" bIns="46800" anchor="b">
            <a:noAutofit/>
          </a:bodyPr>
          <a:lstStyle/>
          <a:p>
            <a:endParaRPr lang="en-US" sz="3600" b="0" strike="noStrike" spc="-1">
              <a:solidFill>
                <a:srgbClr val="000000"/>
              </a:solidFill>
              <a:latin typeface="Arial Black"/>
            </a:endParaRPr>
          </a:p>
        </p:txBody>
      </p:sp>
      <p:sp>
        <p:nvSpPr>
          <p:cNvPr id="9" name="PlaceHolder 2"/>
          <p:cNvSpPr>
            <a:spLocks noGrp="1"/>
          </p:cNvSpPr>
          <p:nvPr>
            <p:ph type="body"/>
          </p:nvPr>
        </p:nvSpPr>
        <p:spPr>
          <a:xfrm>
            <a:off x="609120" y="1886040"/>
            <a:ext cx="10894560" cy="4163760"/>
          </a:xfrm>
          <a:prstGeom prst="rect">
            <a:avLst/>
          </a:prstGeom>
        </p:spPr>
        <p:txBody>
          <a:bodyPr lIns="90000" tIns="46800" rIns="90000" bIns="46800">
            <a:normAutofit/>
          </a:bodyPr>
          <a:lstStyle/>
          <a:p>
            <a:endParaRPr lang="en-US" sz="3200" b="0" strike="noStrike" spc="-1">
              <a:solidFill>
                <a:srgbClr val="000000"/>
              </a:solidFill>
              <a:latin typeface="Arial"/>
            </a:endParaRPr>
          </a:p>
        </p:txBody>
      </p:sp>
    </p:spTree>
    <p:extLst>
      <p:ext uri="{BB962C8B-B14F-4D97-AF65-F5344CB8AC3E}">
        <p14:creationId xmlns:p14="http://schemas.microsoft.com/office/powerpoint/2010/main" val="4184096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54400" y="152400"/>
            <a:ext cx="8331200" cy="533400"/>
          </a:xfrm>
        </p:spPr>
        <p:txBody>
          <a:bodyPr/>
          <a:lstStyle/>
          <a:p>
            <a:r>
              <a:rPr lang="en-US"/>
              <a:t>Click to edit Master title style</a:t>
            </a:r>
          </a:p>
        </p:txBody>
      </p:sp>
      <p:sp>
        <p:nvSpPr>
          <p:cNvPr id="3" name="Table Placeholder 2"/>
          <p:cNvSpPr>
            <a:spLocks noGrp="1"/>
          </p:cNvSpPr>
          <p:nvPr>
            <p:ph type="tbl" idx="1"/>
          </p:nvPr>
        </p:nvSpPr>
        <p:spPr>
          <a:xfrm>
            <a:off x="3454400" y="1066800"/>
            <a:ext cx="8331200" cy="5029200"/>
          </a:xfrm>
        </p:spPr>
        <p:txBody>
          <a:bodyPr/>
          <a:lstStyle/>
          <a:p>
            <a:endParaRPr lang="en-US"/>
          </a:p>
        </p:txBody>
      </p:sp>
      <p:sp>
        <p:nvSpPr>
          <p:cNvPr id="4" name="Date Placeholder 3"/>
          <p:cNvSpPr>
            <a:spLocks noGrp="1"/>
          </p:cNvSpPr>
          <p:nvPr>
            <p:ph type="dt" sz="half" idx="10"/>
          </p:nvPr>
        </p:nvSpPr>
        <p:spPr>
          <a:xfrm>
            <a:off x="914400" y="4495800"/>
            <a:ext cx="2540000" cy="2209800"/>
          </a:xfrm>
        </p:spPr>
        <p:txBody>
          <a:bodyPr/>
          <a:lstStyle>
            <a:lvl1pPr>
              <a:defRPr/>
            </a:lvl1pPr>
          </a:lstStyle>
          <a:p>
            <a:endParaRPr 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88C3AA75-2DAC-4611-9EDB-EA53D81A5A3A}" type="slidenum">
              <a:rPr lang="en-US"/>
              <a:pPr/>
              <a:t>‹#›</a:t>
            </a:fld>
            <a:endParaRPr lang="en-US"/>
          </a:p>
        </p:txBody>
      </p:sp>
    </p:spTree>
    <p:extLst>
      <p:ext uri="{BB962C8B-B14F-4D97-AF65-F5344CB8AC3E}">
        <p14:creationId xmlns:p14="http://schemas.microsoft.com/office/powerpoint/2010/main" val="172711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2264-13B8-4164-8A7F-01416FF8738C}"/>
              </a:ext>
            </a:extLst>
          </p:cNvPr>
          <p:cNvSpPr>
            <a:spLocks noGrp="1"/>
          </p:cNvSpPr>
          <p:nvPr>
            <p:ph type="title"/>
          </p:nvPr>
        </p:nvSpPr>
        <p:spPr>
          <a:xfrm>
            <a:off x="811820" y="518746"/>
            <a:ext cx="10515600" cy="1040058"/>
          </a:xfrm>
        </p:spPr>
        <p:txBody>
          <a:bodyPr>
            <a:normAutofit/>
          </a:bodyPr>
          <a:lstStyle>
            <a:lvl1pPr>
              <a:defRPr sz="36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18B97401-2A02-4DA8-B694-681757FFC9CB}"/>
              </a:ext>
            </a:extLst>
          </p:cNvPr>
          <p:cNvSpPr>
            <a:spLocks noGrp="1"/>
          </p:cNvSpPr>
          <p:nvPr>
            <p:ph idx="1"/>
          </p:nvPr>
        </p:nvSpPr>
        <p:spPr>
          <a:xfrm>
            <a:off x="838200" y="1737703"/>
            <a:ext cx="10515600" cy="4351338"/>
          </a:xfrm>
        </p:spPr>
        <p:txBody>
          <a:bodyPr/>
          <a:lstStyle>
            <a:lvl1pPr>
              <a:defRPr sz="30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B9B45F-96EC-4371-AF2B-31FF780B0781}"/>
              </a:ext>
            </a:extLst>
          </p:cNvPr>
          <p:cNvSpPr>
            <a:spLocks noGrp="1"/>
          </p:cNvSpPr>
          <p:nvPr>
            <p:ph type="dt" sz="half" idx="10"/>
          </p:nvPr>
        </p:nvSpPr>
        <p:spPr/>
        <p:txBody>
          <a:bodyPr/>
          <a:lstStyle/>
          <a:p>
            <a:fld id="{B369C47C-2FC5-4798-A420-00913EF17CB0}" type="datetime1">
              <a:rPr lang="en-US" smtClean="0"/>
              <a:t>3/12/2024</a:t>
            </a:fld>
            <a:endParaRPr lang="en-US"/>
          </a:p>
        </p:txBody>
      </p:sp>
      <p:sp>
        <p:nvSpPr>
          <p:cNvPr id="5" name="Footer Placeholder 4">
            <a:extLst>
              <a:ext uri="{FF2B5EF4-FFF2-40B4-BE49-F238E27FC236}">
                <a16:creationId xmlns:a16="http://schemas.microsoft.com/office/drawing/2014/main" id="{FC1F992E-04F3-4A3A-8A5F-361AC165C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7391C-8F35-4F56-BEAA-20B1EF748203}"/>
              </a:ext>
            </a:extLst>
          </p:cNvPr>
          <p:cNvSpPr>
            <a:spLocks noGrp="1"/>
          </p:cNvSpPr>
          <p:nvPr>
            <p:ph type="sldNum" sz="quarter" idx="12"/>
          </p:nvPr>
        </p:nvSpPr>
        <p:spPr/>
        <p:txBody>
          <a:bodyPr/>
          <a:lstStyle/>
          <a:p>
            <a:fld id="{B74EB0F0-7D7E-412A-B235-20FE2876EE16}" type="slidenum">
              <a:rPr lang="en-US" smtClean="0"/>
              <a:t>‹#›</a:t>
            </a:fld>
            <a:endParaRPr lang="en-US"/>
          </a:p>
        </p:txBody>
      </p:sp>
      <p:sp>
        <p:nvSpPr>
          <p:cNvPr id="7" name="Freeform: Shape 6">
            <a:extLst>
              <a:ext uri="{FF2B5EF4-FFF2-40B4-BE49-F238E27FC236}">
                <a16:creationId xmlns:a16="http://schemas.microsoft.com/office/drawing/2014/main" id="{3E0CBFF8-DB1E-4A21-AB54-C2C734FEBC94}"/>
              </a:ext>
            </a:extLst>
          </p:cNvPr>
          <p:cNvSpPr/>
          <p:nvPr userDrawn="1"/>
        </p:nvSpPr>
        <p:spPr>
          <a:xfrm>
            <a:off x="817688" y="1371919"/>
            <a:ext cx="9438832"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sp>
        <p:nvSpPr>
          <p:cNvPr id="8" name="Freeform: Shape 7">
            <a:extLst>
              <a:ext uri="{FF2B5EF4-FFF2-40B4-BE49-F238E27FC236}">
                <a16:creationId xmlns:a16="http://schemas.microsoft.com/office/drawing/2014/main" id="{084B5BFD-A347-4E0A-94EC-08CFE24459BA}"/>
              </a:ext>
            </a:extLst>
          </p:cNvPr>
          <p:cNvSpPr/>
          <p:nvPr userDrawn="1"/>
        </p:nvSpPr>
        <p:spPr>
          <a:xfrm>
            <a:off x="817688" y="1323201"/>
            <a:ext cx="9286920" cy="18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pic>
        <p:nvPicPr>
          <p:cNvPr id="9" name="Picture 8">
            <a:extLst>
              <a:ext uri="{FF2B5EF4-FFF2-40B4-BE49-F238E27FC236}">
                <a16:creationId xmlns:a16="http://schemas.microsoft.com/office/drawing/2014/main" id="{890FC133-6000-42CF-95E8-D61CD9688221}"/>
              </a:ext>
            </a:extLst>
          </p:cNvPr>
          <p:cNvPicPr>
            <a:picLocks noChangeAspect="1"/>
          </p:cNvPicPr>
          <p:nvPr userDrawn="1"/>
        </p:nvPicPr>
        <p:blipFill>
          <a:blip r:embed="rId2">
            <a:lum/>
            <a:alphaModFix/>
          </a:blip>
          <a:srcRect/>
          <a:stretch>
            <a:fillRect/>
          </a:stretch>
        </p:blipFill>
        <p:spPr>
          <a:xfrm>
            <a:off x="838200" y="6356350"/>
            <a:ext cx="916559" cy="411120"/>
          </a:xfrm>
          <a:prstGeom prst="rect">
            <a:avLst/>
          </a:prstGeom>
          <a:noFill/>
          <a:ln>
            <a:noFill/>
          </a:ln>
        </p:spPr>
      </p:pic>
    </p:spTree>
    <p:extLst>
      <p:ext uri="{BB962C8B-B14F-4D97-AF65-F5344CB8AC3E}">
        <p14:creationId xmlns:p14="http://schemas.microsoft.com/office/powerpoint/2010/main" val="140007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89B2-B2C2-4362-8648-DDF8C6D451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3B785-2CBD-4E6D-9B9B-78608B59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BD086-3F3E-4DB4-A002-89440365C463}"/>
              </a:ext>
            </a:extLst>
          </p:cNvPr>
          <p:cNvSpPr>
            <a:spLocks noGrp="1"/>
          </p:cNvSpPr>
          <p:nvPr>
            <p:ph type="dt" sz="half" idx="10"/>
          </p:nvPr>
        </p:nvSpPr>
        <p:spPr/>
        <p:txBody>
          <a:bodyPr/>
          <a:lstStyle/>
          <a:p>
            <a:fld id="{5059CB56-5D6A-4D34-9F46-21AD4650E44A}" type="datetime1">
              <a:rPr lang="en-US" smtClean="0"/>
              <a:t>3/12/2024</a:t>
            </a:fld>
            <a:endParaRPr lang="en-US"/>
          </a:p>
        </p:txBody>
      </p:sp>
      <p:sp>
        <p:nvSpPr>
          <p:cNvPr id="5" name="Footer Placeholder 4">
            <a:extLst>
              <a:ext uri="{FF2B5EF4-FFF2-40B4-BE49-F238E27FC236}">
                <a16:creationId xmlns:a16="http://schemas.microsoft.com/office/drawing/2014/main" id="{20703831-337F-41D4-8B4C-5B82766C5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F7CE0-3A34-4FA2-9383-CA492D92A997}"/>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472276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960B1-2392-42C2-934B-D56F5C87C7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CB05FC-C0AF-4DAD-9799-F04827BABA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A7F9C7-7038-4374-B297-8F533A91093D}"/>
              </a:ext>
            </a:extLst>
          </p:cNvPr>
          <p:cNvSpPr>
            <a:spLocks noGrp="1"/>
          </p:cNvSpPr>
          <p:nvPr>
            <p:ph type="dt" sz="half" idx="10"/>
          </p:nvPr>
        </p:nvSpPr>
        <p:spPr/>
        <p:txBody>
          <a:bodyPr/>
          <a:lstStyle/>
          <a:p>
            <a:fld id="{BEB92232-B6B0-4DD4-B0ED-E06ABF041FC6}" type="datetime1">
              <a:rPr lang="en-US" smtClean="0"/>
              <a:t>3/12/2024</a:t>
            </a:fld>
            <a:endParaRPr lang="en-US"/>
          </a:p>
        </p:txBody>
      </p:sp>
      <p:sp>
        <p:nvSpPr>
          <p:cNvPr id="6" name="Footer Placeholder 5">
            <a:extLst>
              <a:ext uri="{FF2B5EF4-FFF2-40B4-BE49-F238E27FC236}">
                <a16:creationId xmlns:a16="http://schemas.microsoft.com/office/drawing/2014/main" id="{A29CA050-8CE5-40C4-AEF8-21EF42278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21202-A6DB-4A09-8330-7F793D2D8605}"/>
              </a:ext>
            </a:extLst>
          </p:cNvPr>
          <p:cNvSpPr>
            <a:spLocks noGrp="1"/>
          </p:cNvSpPr>
          <p:nvPr>
            <p:ph type="sldNum" sz="quarter" idx="12"/>
          </p:nvPr>
        </p:nvSpPr>
        <p:spPr/>
        <p:txBody>
          <a:bodyPr/>
          <a:lstStyle/>
          <a:p>
            <a:fld id="{B74EB0F0-7D7E-412A-B235-20FE2876EE16}" type="slidenum">
              <a:rPr lang="en-US" smtClean="0"/>
              <a:t>‹#›</a:t>
            </a:fld>
            <a:endParaRPr lang="en-US"/>
          </a:p>
        </p:txBody>
      </p:sp>
      <p:sp>
        <p:nvSpPr>
          <p:cNvPr id="8" name="Freeform: Shape 7">
            <a:extLst>
              <a:ext uri="{FF2B5EF4-FFF2-40B4-BE49-F238E27FC236}">
                <a16:creationId xmlns:a16="http://schemas.microsoft.com/office/drawing/2014/main" id="{562688FB-17D7-4AFA-840D-AAAF7CBD9297}"/>
              </a:ext>
            </a:extLst>
          </p:cNvPr>
          <p:cNvSpPr/>
          <p:nvPr userDrawn="1"/>
        </p:nvSpPr>
        <p:spPr>
          <a:xfrm>
            <a:off x="817688" y="1371919"/>
            <a:ext cx="9438832"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lvl="0" hangingPunct="0">
              <a:buNone/>
              <a:tabLst/>
            </a:pPr>
            <a:endParaRPr lang="en-US" sz="2400" kern="1200">
              <a:latin typeface="Liberation Serif" pitchFamily="18"/>
              <a:ea typeface="DejaVu Sans" pitchFamily="2"/>
              <a:cs typeface="DejaVu Sans" pitchFamily="2"/>
            </a:endParaRPr>
          </a:p>
        </p:txBody>
      </p:sp>
      <p:pic>
        <p:nvPicPr>
          <p:cNvPr id="9" name="Picture 8">
            <a:extLst>
              <a:ext uri="{FF2B5EF4-FFF2-40B4-BE49-F238E27FC236}">
                <a16:creationId xmlns:a16="http://schemas.microsoft.com/office/drawing/2014/main" id="{08601543-0AA8-4775-97A3-8CB087A8733F}"/>
              </a:ext>
            </a:extLst>
          </p:cNvPr>
          <p:cNvPicPr>
            <a:picLocks noChangeAspect="1"/>
          </p:cNvPicPr>
          <p:nvPr userDrawn="1"/>
        </p:nvPicPr>
        <p:blipFill>
          <a:blip r:embed="rId2">
            <a:lum/>
            <a:alphaModFix/>
          </a:blip>
          <a:srcRect/>
          <a:stretch>
            <a:fillRect/>
          </a:stretch>
        </p:blipFill>
        <p:spPr>
          <a:xfrm>
            <a:off x="838200" y="6356350"/>
            <a:ext cx="916559" cy="411120"/>
          </a:xfrm>
          <a:prstGeom prst="rect">
            <a:avLst/>
          </a:prstGeom>
          <a:noFill/>
          <a:ln>
            <a:noFill/>
          </a:ln>
        </p:spPr>
      </p:pic>
      <p:sp>
        <p:nvSpPr>
          <p:cNvPr id="10" name="Title 1">
            <a:extLst>
              <a:ext uri="{FF2B5EF4-FFF2-40B4-BE49-F238E27FC236}">
                <a16:creationId xmlns:a16="http://schemas.microsoft.com/office/drawing/2014/main" id="{5FEBA6EA-B997-4328-A2C1-6ACD39D6F9AF}"/>
              </a:ext>
            </a:extLst>
          </p:cNvPr>
          <p:cNvSpPr>
            <a:spLocks noGrp="1"/>
          </p:cNvSpPr>
          <p:nvPr>
            <p:ph type="title"/>
          </p:nvPr>
        </p:nvSpPr>
        <p:spPr>
          <a:xfrm>
            <a:off x="811820" y="518746"/>
            <a:ext cx="10515600" cy="1040058"/>
          </a:xfrm>
        </p:spPr>
        <p:txBody>
          <a:bodyPr>
            <a:normAutofit/>
          </a:bodyPr>
          <a:lstStyle>
            <a:lvl1pPr>
              <a:defRPr sz="4000" b="1">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1525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4D46-CCC5-408A-BB55-2BC721DCFF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85DA4B-C32F-4B29-8506-6CCDC1BBA3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2A693-94CA-4046-A5F2-54F4F4DE8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F9F10C-0B83-4BD8-8433-26A864FA6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6F767-015F-427C-AE36-937E42042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7EE13A-7224-453B-AE40-62462481074B}"/>
              </a:ext>
            </a:extLst>
          </p:cNvPr>
          <p:cNvSpPr>
            <a:spLocks noGrp="1"/>
          </p:cNvSpPr>
          <p:nvPr>
            <p:ph type="dt" sz="half" idx="10"/>
          </p:nvPr>
        </p:nvSpPr>
        <p:spPr/>
        <p:txBody>
          <a:bodyPr/>
          <a:lstStyle/>
          <a:p>
            <a:fld id="{80C4E74C-10E2-4223-AD54-37E0383366BD}" type="datetime1">
              <a:rPr lang="en-US" smtClean="0"/>
              <a:t>3/12/2024</a:t>
            </a:fld>
            <a:endParaRPr lang="en-US"/>
          </a:p>
        </p:txBody>
      </p:sp>
      <p:sp>
        <p:nvSpPr>
          <p:cNvPr id="8" name="Footer Placeholder 7">
            <a:extLst>
              <a:ext uri="{FF2B5EF4-FFF2-40B4-BE49-F238E27FC236}">
                <a16:creationId xmlns:a16="http://schemas.microsoft.com/office/drawing/2014/main" id="{0D074E8A-678C-4BB1-B2B0-19AE552AA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7FE1EE-B1FE-4324-B538-55848365D240}"/>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86963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5EDD-FE7C-4FB5-A1D3-6084462431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8534A-5667-4CAC-ADBE-0F2EE28EC7C8}"/>
              </a:ext>
            </a:extLst>
          </p:cNvPr>
          <p:cNvSpPr>
            <a:spLocks noGrp="1"/>
          </p:cNvSpPr>
          <p:nvPr>
            <p:ph type="dt" sz="half" idx="10"/>
          </p:nvPr>
        </p:nvSpPr>
        <p:spPr/>
        <p:txBody>
          <a:bodyPr/>
          <a:lstStyle/>
          <a:p>
            <a:fld id="{3EA055C0-BE2F-424B-9B10-99A90BCCA0FE}" type="datetime1">
              <a:rPr lang="en-US" smtClean="0"/>
              <a:t>3/12/2024</a:t>
            </a:fld>
            <a:endParaRPr lang="en-US"/>
          </a:p>
        </p:txBody>
      </p:sp>
      <p:sp>
        <p:nvSpPr>
          <p:cNvPr id="4" name="Footer Placeholder 3">
            <a:extLst>
              <a:ext uri="{FF2B5EF4-FFF2-40B4-BE49-F238E27FC236}">
                <a16:creationId xmlns:a16="http://schemas.microsoft.com/office/drawing/2014/main" id="{5A8D44B0-109C-49A2-9026-D731CD6FCD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B0DE3-A520-427A-8D30-857390533F88}"/>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167421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F819B-C471-49CE-8E53-08E9ADB20EFC}"/>
              </a:ext>
            </a:extLst>
          </p:cNvPr>
          <p:cNvSpPr>
            <a:spLocks noGrp="1"/>
          </p:cNvSpPr>
          <p:nvPr>
            <p:ph type="dt" sz="half" idx="10"/>
          </p:nvPr>
        </p:nvSpPr>
        <p:spPr/>
        <p:txBody>
          <a:bodyPr/>
          <a:lstStyle/>
          <a:p>
            <a:fld id="{2A2A1E5F-6D3B-480A-9891-781F8B5AD344}" type="datetime1">
              <a:rPr lang="en-US" smtClean="0"/>
              <a:t>3/12/2024</a:t>
            </a:fld>
            <a:endParaRPr lang="en-US"/>
          </a:p>
        </p:txBody>
      </p:sp>
      <p:sp>
        <p:nvSpPr>
          <p:cNvPr id="3" name="Footer Placeholder 2">
            <a:extLst>
              <a:ext uri="{FF2B5EF4-FFF2-40B4-BE49-F238E27FC236}">
                <a16:creationId xmlns:a16="http://schemas.microsoft.com/office/drawing/2014/main" id="{0AEE76DF-8428-4E52-AC0E-4AF57C42E8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F123E0-429A-4323-A898-77B587362F88}"/>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243213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C383-8317-4CBE-8C5B-862C320EA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CC63E2-0341-4FE3-BC8B-86D02BB38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47640-E8A3-4266-A4AC-B3322ED1FA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F82CC-1925-4B5E-AA06-D59FC44EA9CF}"/>
              </a:ext>
            </a:extLst>
          </p:cNvPr>
          <p:cNvSpPr>
            <a:spLocks noGrp="1"/>
          </p:cNvSpPr>
          <p:nvPr>
            <p:ph type="dt" sz="half" idx="10"/>
          </p:nvPr>
        </p:nvSpPr>
        <p:spPr/>
        <p:txBody>
          <a:bodyPr/>
          <a:lstStyle/>
          <a:p>
            <a:fld id="{9299669F-05C5-437D-973C-9CC6830D8DC9}" type="datetime1">
              <a:rPr lang="en-US" smtClean="0"/>
              <a:t>3/12/2024</a:t>
            </a:fld>
            <a:endParaRPr lang="en-US"/>
          </a:p>
        </p:txBody>
      </p:sp>
      <p:sp>
        <p:nvSpPr>
          <p:cNvPr id="6" name="Footer Placeholder 5">
            <a:extLst>
              <a:ext uri="{FF2B5EF4-FFF2-40B4-BE49-F238E27FC236}">
                <a16:creationId xmlns:a16="http://schemas.microsoft.com/office/drawing/2014/main" id="{FA3B3AA4-62F6-4610-98E0-0A9F2AA2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08512-1DE1-4435-829E-DFCC8CDF3759}"/>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83040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F271-E684-44B4-B8C8-29BA12961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F4BDEB-636D-4728-81CB-FA591C6D5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BEDDCA1-537D-4B0B-8CB1-F62D8C773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7F011-6E2C-4DB1-B3B2-C8998FD258CA}"/>
              </a:ext>
            </a:extLst>
          </p:cNvPr>
          <p:cNvSpPr>
            <a:spLocks noGrp="1"/>
          </p:cNvSpPr>
          <p:nvPr>
            <p:ph type="dt" sz="half" idx="10"/>
          </p:nvPr>
        </p:nvSpPr>
        <p:spPr/>
        <p:txBody>
          <a:bodyPr/>
          <a:lstStyle/>
          <a:p>
            <a:fld id="{0DC2561B-D112-41AA-A270-ABF3D5CF179B}" type="datetime1">
              <a:rPr lang="en-US" smtClean="0"/>
              <a:t>3/12/2024</a:t>
            </a:fld>
            <a:endParaRPr lang="en-US"/>
          </a:p>
        </p:txBody>
      </p:sp>
      <p:sp>
        <p:nvSpPr>
          <p:cNvPr id="6" name="Footer Placeholder 5">
            <a:extLst>
              <a:ext uri="{FF2B5EF4-FFF2-40B4-BE49-F238E27FC236}">
                <a16:creationId xmlns:a16="http://schemas.microsoft.com/office/drawing/2014/main" id="{D2C370A1-1964-4C2C-A6ED-C3C08D3D7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D274B-AAE6-49F2-84AD-8001E2C7475D}"/>
              </a:ext>
            </a:extLst>
          </p:cNvPr>
          <p:cNvSpPr>
            <a:spLocks noGrp="1"/>
          </p:cNvSpPr>
          <p:nvPr>
            <p:ph type="sldNum" sz="quarter" idx="12"/>
          </p:nvPr>
        </p:nvSpPr>
        <p:spPr/>
        <p:txBody>
          <a:bodyPr/>
          <a:lstStyle/>
          <a:p>
            <a:fld id="{B74EB0F0-7D7E-412A-B235-20FE2876EE16}" type="slidenum">
              <a:rPr lang="en-US" smtClean="0"/>
              <a:t>‹#›</a:t>
            </a:fld>
            <a:endParaRPr lang="en-US"/>
          </a:p>
        </p:txBody>
      </p:sp>
    </p:spTree>
    <p:extLst>
      <p:ext uri="{BB962C8B-B14F-4D97-AF65-F5344CB8AC3E}">
        <p14:creationId xmlns:p14="http://schemas.microsoft.com/office/powerpoint/2010/main" val="376804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03A76-BA73-4FE8-99C8-85F00E2FFB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24940D-77B5-4D3F-8441-C78887D8F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FC9E7-48FB-4158-BAC3-93BE65F01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F4DD6-61D7-4878-BA4B-2AE18A735097}" type="datetime1">
              <a:rPr lang="en-US" smtClean="0"/>
              <a:t>3/12/2024</a:t>
            </a:fld>
            <a:endParaRPr lang="en-US"/>
          </a:p>
        </p:txBody>
      </p:sp>
      <p:sp>
        <p:nvSpPr>
          <p:cNvPr id="5" name="Footer Placeholder 4">
            <a:extLst>
              <a:ext uri="{FF2B5EF4-FFF2-40B4-BE49-F238E27FC236}">
                <a16:creationId xmlns:a16="http://schemas.microsoft.com/office/drawing/2014/main" id="{07F808D8-56E1-4B29-97FD-5F4646390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0494D3-6A6D-4CF0-B7AC-0D4CF9957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EB0F0-7D7E-412A-B235-20FE2876EE16}" type="slidenum">
              <a:rPr lang="en-US" smtClean="0"/>
              <a:t>‹#›</a:t>
            </a:fld>
            <a:endParaRPr lang="en-US"/>
          </a:p>
        </p:txBody>
      </p:sp>
    </p:spTree>
    <p:extLst>
      <p:ext uri="{BB962C8B-B14F-4D97-AF65-F5344CB8AC3E}">
        <p14:creationId xmlns:p14="http://schemas.microsoft.com/office/powerpoint/2010/main" val="763453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BB63EF-0B15-49A8-90CF-7B07ED53FD5D}"/>
              </a:ext>
            </a:extLst>
          </p:cNvPr>
          <p:cNvSpPr txBox="1">
            <a:spLocks/>
          </p:cNvSpPr>
          <p:nvPr/>
        </p:nvSpPr>
        <p:spPr>
          <a:xfrm>
            <a:off x="1066800" y="1293813"/>
            <a:ext cx="9848850" cy="265952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300" dirty="0">
                <a:solidFill>
                  <a:prstClr val="black"/>
                </a:solidFill>
                <a:latin typeface="Calibri" panose="020F0502020204030204"/>
              </a:rPr>
              <a:t>PUSL2026</a:t>
            </a:r>
            <a:r>
              <a:rPr kumimoji="0" lang="en-US" sz="3300" b="1" i="0" u="none" strike="noStrike" kern="1200" cap="none" spc="0" normalizeH="0" baseline="0" noProof="0" dirty="0">
                <a:ln>
                  <a:noFill/>
                </a:ln>
                <a:solidFill>
                  <a:prstClr val="black"/>
                </a:solidFill>
                <a:effectLst/>
                <a:uLnTx/>
                <a:uFillTx/>
                <a:latin typeface="Calibri" panose="020F0502020204030204"/>
                <a:ea typeface="+mj-ea"/>
                <a:cs typeface="+mj-cs"/>
              </a:rPr>
              <a:t> - </a:t>
            </a:r>
            <a:r>
              <a:rPr kumimoji="0" lang="en-US" sz="3600" b="1" i="0" u="none" strike="noStrike" kern="1200" cap="none" spc="0" normalizeH="0" baseline="0" noProof="0" dirty="0">
                <a:ln>
                  <a:noFill/>
                </a:ln>
                <a:solidFill>
                  <a:prstClr val="black"/>
                </a:solidFill>
                <a:effectLst/>
                <a:uLnTx/>
                <a:uFillTx/>
                <a:latin typeface="Calibri" panose="020F0502020204030204"/>
                <a:ea typeface="+mj-ea"/>
                <a:cs typeface="+mj-cs"/>
              </a:rPr>
              <a:t>Computer Net</a:t>
            </a:r>
            <a:r>
              <a:rPr lang="en-US" sz="3600" dirty="0">
                <a:solidFill>
                  <a:prstClr val="black"/>
                </a:solidFill>
                <a:latin typeface="Calibri" panose="020F0502020204030204"/>
              </a:rPr>
              <a:t>works</a:t>
            </a:r>
            <a:endParaRPr kumimoji="0" lang="en-US" sz="3600" b="1" i="0" u="none" strike="noStrike" kern="1200" cap="none" spc="0" normalizeH="0" baseline="0" noProof="0" dirty="0">
              <a:ln>
                <a:noFill/>
              </a:ln>
              <a:solidFill>
                <a:prstClr val="black"/>
              </a:solidFill>
              <a:effectLst/>
              <a:uLnTx/>
              <a:uFillTx/>
              <a:latin typeface="Calibri" panose="020F05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900" b="1" i="0" u="none" strike="noStrike" kern="1200" cap="none" spc="0" normalizeH="0" baseline="0" noProof="0" dirty="0">
              <a:ln>
                <a:noFill/>
              </a:ln>
              <a:solidFill>
                <a:prstClr val="black"/>
              </a:solidFill>
              <a:effectLst/>
              <a:uLnTx/>
              <a:uFillTx/>
              <a:latin typeface="Calibri" panose="020F05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Calibri Light" panose="020F0302020204030204"/>
                <a:ea typeface="+mj-ea"/>
                <a:cs typeface="+mj-cs"/>
              </a:rPr>
              <a:t>Lecture 1 - Introduction to </a:t>
            </a:r>
            <a:r>
              <a:rPr lang="en-US" sz="2900" dirty="0">
                <a:solidFill>
                  <a:prstClr val="black"/>
                </a:solidFill>
                <a:latin typeface="Calibri Light" panose="020F0302020204030204"/>
              </a:rPr>
              <a:t>Computer Networks</a:t>
            </a:r>
            <a:b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br>
            <a:endPar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Subtitle 2">
            <a:extLst>
              <a:ext uri="{FF2B5EF4-FFF2-40B4-BE49-F238E27FC236}">
                <a16:creationId xmlns:a16="http://schemas.microsoft.com/office/drawing/2014/main" id="{596D3F27-F507-4390-BE16-5420493F33F5}"/>
              </a:ext>
            </a:extLst>
          </p:cNvPr>
          <p:cNvSpPr txBox="1">
            <a:spLocks/>
          </p:cNvSpPr>
          <p:nvPr/>
        </p:nvSpPr>
        <p:spPr>
          <a:xfrm>
            <a:off x="4172506" y="4643022"/>
            <a:ext cx="7738367" cy="107419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Chamara Disanayake</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Senior Lecturer</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Department of Network and Security</a:t>
            </a:r>
          </a:p>
        </p:txBody>
      </p:sp>
      <p:pic>
        <p:nvPicPr>
          <p:cNvPr id="6" name="Picture 5" descr="Icon&#10;&#10;Description automatically generated">
            <a:extLst>
              <a:ext uri="{FF2B5EF4-FFF2-40B4-BE49-F238E27FC236}">
                <a16:creationId xmlns:a16="http://schemas.microsoft.com/office/drawing/2014/main" id="{5CAEE859-8B4F-EB53-24D3-3C5D7E07D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710" y="604128"/>
            <a:ext cx="1338580" cy="1338580"/>
          </a:xfrm>
          <a:prstGeom prst="rect">
            <a:avLst/>
          </a:prstGeom>
        </p:spPr>
      </p:pic>
    </p:spTree>
    <p:extLst>
      <p:ext uri="{BB962C8B-B14F-4D97-AF65-F5344CB8AC3E}">
        <p14:creationId xmlns:p14="http://schemas.microsoft.com/office/powerpoint/2010/main" val="274554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7635-DBDC-4E37-B6F1-3275B37429A3}"/>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9F8BE332-1C60-4EF8-B355-E691B4A82324}"/>
              </a:ext>
            </a:extLst>
          </p:cNvPr>
          <p:cNvSpPr>
            <a:spLocks noGrp="1"/>
          </p:cNvSpPr>
          <p:nvPr>
            <p:ph idx="1"/>
          </p:nvPr>
        </p:nvSpPr>
        <p:spPr/>
        <p:txBody>
          <a:bodyPr/>
          <a:lstStyle/>
          <a:p>
            <a:r>
              <a:rPr lang="en-US" dirty="0"/>
              <a:t>Main feature/requirement of all living being</a:t>
            </a:r>
          </a:p>
          <a:p>
            <a:pPr lvl="1"/>
            <a:r>
              <a:rPr lang="en-US" dirty="0"/>
              <a:t>No matter how primitive they are.</a:t>
            </a:r>
          </a:p>
          <a:p>
            <a:r>
              <a:rPr lang="en-US" dirty="0"/>
              <a:t>It is a Requirement</a:t>
            </a:r>
          </a:p>
        </p:txBody>
      </p:sp>
      <p:sp>
        <p:nvSpPr>
          <p:cNvPr id="4" name="Slide Number Placeholder 3">
            <a:extLst>
              <a:ext uri="{FF2B5EF4-FFF2-40B4-BE49-F238E27FC236}">
                <a16:creationId xmlns:a16="http://schemas.microsoft.com/office/drawing/2014/main" id="{1D1A2197-DAE5-495E-B295-B2A93DC3821D}"/>
              </a:ext>
            </a:extLst>
          </p:cNvPr>
          <p:cNvSpPr>
            <a:spLocks noGrp="1"/>
          </p:cNvSpPr>
          <p:nvPr>
            <p:ph type="sldNum" sz="quarter" idx="12"/>
          </p:nvPr>
        </p:nvSpPr>
        <p:spPr/>
        <p:txBody>
          <a:bodyPr/>
          <a:lstStyle/>
          <a:p>
            <a:fld id="{B74EB0F0-7D7E-412A-B235-20FE2876EE16}" type="slidenum">
              <a:rPr lang="en-US" smtClean="0"/>
              <a:t>10</a:t>
            </a:fld>
            <a:endParaRPr lang="en-US" dirty="0"/>
          </a:p>
        </p:txBody>
      </p:sp>
      <p:pic>
        <p:nvPicPr>
          <p:cNvPr id="6" name="Picture 5" descr="A group of people holding balloons&#10;&#10;Description automatically generated with medium confidence">
            <a:extLst>
              <a:ext uri="{FF2B5EF4-FFF2-40B4-BE49-F238E27FC236}">
                <a16:creationId xmlns:a16="http://schemas.microsoft.com/office/drawing/2014/main" id="{F198EE04-3EC8-4793-AD31-1E5E5FB12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002" y="2531939"/>
            <a:ext cx="3286395" cy="2762865"/>
          </a:xfrm>
          <a:prstGeom prst="rect">
            <a:avLst/>
          </a:prstGeom>
        </p:spPr>
      </p:pic>
      <p:pic>
        <p:nvPicPr>
          <p:cNvPr id="8" name="Picture 7">
            <a:extLst>
              <a:ext uri="{FF2B5EF4-FFF2-40B4-BE49-F238E27FC236}">
                <a16:creationId xmlns:a16="http://schemas.microsoft.com/office/drawing/2014/main" id="{F1AC06DD-99E1-4824-9756-614612375FDC}"/>
              </a:ext>
            </a:extLst>
          </p:cNvPr>
          <p:cNvPicPr>
            <a:picLocks noChangeAspect="1"/>
          </p:cNvPicPr>
          <p:nvPr/>
        </p:nvPicPr>
        <p:blipFill>
          <a:blip r:embed="rId3"/>
          <a:stretch>
            <a:fillRect/>
          </a:stretch>
        </p:blipFill>
        <p:spPr>
          <a:xfrm>
            <a:off x="2168693" y="3669774"/>
            <a:ext cx="4138019" cy="2552921"/>
          </a:xfrm>
          <a:prstGeom prst="rect">
            <a:avLst/>
          </a:prstGeom>
        </p:spPr>
      </p:pic>
    </p:spTree>
    <p:extLst>
      <p:ext uri="{BB962C8B-B14F-4D97-AF65-F5344CB8AC3E}">
        <p14:creationId xmlns:p14="http://schemas.microsoft.com/office/powerpoint/2010/main" val="2544323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5698-B78E-4E42-918E-EC0147AEEAA6}"/>
              </a:ext>
            </a:extLst>
          </p:cNvPr>
          <p:cNvSpPr>
            <a:spLocks noGrp="1"/>
          </p:cNvSpPr>
          <p:nvPr>
            <p:ph type="title"/>
          </p:nvPr>
        </p:nvSpPr>
        <p:spPr/>
        <p:txBody>
          <a:bodyPr/>
          <a:lstStyle/>
          <a:p>
            <a:r>
              <a:rPr lang="en-US" dirty="0"/>
              <a:t>Communication – Technological Era</a:t>
            </a:r>
          </a:p>
        </p:txBody>
      </p:sp>
      <p:sp>
        <p:nvSpPr>
          <p:cNvPr id="3" name="Content Placeholder 2">
            <a:extLst>
              <a:ext uri="{FF2B5EF4-FFF2-40B4-BE49-F238E27FC236}">
                <a16:creationId xmlns:a16="http://schemas.microsoft.com/office/drawing/2014/main" id="{0BA90230-3C1D-405D-BC70-30F88D7C7B28}"/>
              </a:ext>
            </a:extLst>
          </p:cNvPr>
          <p:cNvSpPr>
            <a:spLocks noGrp="1"/>
          </p:cNvSpPr>
          <p:nvPr>
            <p:ph idx="1"/>
          </p:nvPr>
        </p:nvSpPr>
        <p:spPr/>
        <p:txBody>
          <a:bodyPr>
            <a:normAutofit lnSpcReduction="10000"/>
          </a:bodyPr>
          <a:lstStyle/>
          <a:p>
            <a:r>
              <a:rPr lang="en-US" dirty="0"/>
              <a:t>Requirements</a:t>
            </a:r>
          </a:p>
          <a:p>
            <a:pPr lvl="1"/>
            <a:r>
              <a:rPr lang="en-US" dirty="0"/>
              <a:t>High speed – Must align with dynamic behavior of the world</a:t>
            </a:r>
          </a:p>
          <a:p>
            <a:pPr lvl="1"/>
            <a:r>
              <a:rPr lang="en-US" dirty="0"/>
              <a:t>Accuracy – No errors in the communication</a:t>
            </a:r>
          </a:p>
          <a:p>
            <a:pPr lvl="1"/>
            <a:r>
              <a:rPr lang="en-US" dirty="0"/>
              <a:t>Privacy – Only available to authorized parties</a:t>
            </a:r>
          </a:p>
          <a:p>
            <a:pPr lvl="1"/>
            <a:r>
              <a:rPr lang="en-US" dirty="0"/>
              <a:t>Authenticity – Validate sender / recipient, Non-repudiation</a:t>
            </a:r>
          </a:p>
          <a:p>
            <a:r>
              <a:rPr lang="en-US" dirty="0"/>
              <a:t>Resources and Features</a:t>
            </a:r>
          </a:p>
          <a:p>
            <a:pPr lvl="1"/>
            <a:r>
              <a:rPr lang="en-US" dirty="0"/>
              <a:t>High speed electronic devices</a:t>
            </a:r>
          </a:p>
          <a:p>
            <a:pPr lvl="1"/>
            <a:r>
              <a:rPr lang="en-US" dirty="0"/>
              <a:t>No human involvement in transferring data between the source and the destination</a:t>
            </a:r>
          </a:p>
          <a:p>
            <a:pPr lvl="2"/>
            <a:r>
              <a:rPr lang="en-US" dirty="0"/>
              <a:t>Both are IT devices including intermediate nodes</a:t>
            </a:r>
          </a:p>
          <a:p>
            <a:endParaRPr lang="en-US" dirty="0"/>
          </a:p>
          <a:p>
            <a:pPr lvl="1"/>
            <a:endParaRPr lang="en-US" dirty="0"/>
          </a:p>
        </p:txBody>
      </p:sp>
      <p:sp>
        <p:nvSpPr>
          <p:cNvPr id="4" name="Slide Number Placeholder 3">
            <a:extLst>
              <a:ext uri="{FF2B5EF4-FFF2-40B4-BE49-F238E27FC236}">
                <a16:creationId xmlns:a16="http://schemas.microsoft.com/office/drawing/2014/main" id="{211963DA-24A9-4DC1-B83A-3453AE697EF5}"/>
              </a:ext>
            </a:extLst>
          </p:cNvPr>
          <p:cNvSpPr>
            <a:spLocks noGrp="1"/>
          </p:cNvSpPr>
          <p:nvPr>
            <p:ph type="sldNum" sz="quarter" idx="12"/>
          </p:nvPr>
        </p:nvSpPr>
        <p:spPr/>
        <p:txBody>
          <a:bodyPr/>
          <a:lstStyle/>
          <a:p>
            <a:fld id="{B74EB0F0-7D7E-412A-B235-20FE2876EE16}" type="slidenum">
              <a:rPr lang="en-US" smtClean="0"/>
              <a:t>11</a:t>
            </a:fld>
            <a:endParaRPr lang="en-US" dirty="0"/>
          </a:p>
        </p:txBody>
      </p:sp>
    </p:spTree>
    <p:extLst>
      <p:ext uri="{BB962C8B-B14F-4D97-AF65-F5344CB8AC3E}">
        <p14:creationId xmlns:p14="http://schemas.microsoft.com/office/powerpoint/2010/main" val="217317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672" y="489249"/>
            <a:ext cx="10515600" cy="1040058"/>
          </a:xfrm>
        </p:spPr>
        <p:txBody>
          <a:bodyPr>
            <a:noAutofit/>
          </a:bodyPr>
          <a:lstStyle/>
          <a:p>
            <a:r>
              <a:rPr lang="en-US" dirty="0"/>
              <a:t>Computer Network?</a:t>
            </a:r>
          </a:p>
        </p:txBody>
      </p:sp>
      <p:sp>
        <p:nvSpPr>
          <p:cNvPr id="3" name="Content Placeholder 2"/>
          <p:cNvSpPr>
            <a:spLocks noGrp="1"/>
          </p:cNvSpPr>
          <p:nvPr>
            <p:ph idx="1"/>
          </p:nvPr>
        </p:nvSpPr>
        <p:spPr/>
        <p:txBody>
          <a:bodyPr>
            <a:normAutofit/>
          </a:bodyPr>
          <a:lstStyle/>
          <a:p>
            <a:r>
              <a:rPr lang="en-US" sz="3200" dirty="0"/>
              <a:t>As most of the electronic devices are capable of processing data/storing data (in binary form) based on the instruction given by a software [they are “</a:t>
            </a:r>
            <a:r>
              <a:rPr lang="en-US" sz="3200" dirty="0">
                <a:solidFill>
                  <a:srgbClr val="0070C0"/>
                </a:solidFill>
              </a:rPr>
              <a:t>Computers</a:t>
            </a:r>
            <a:r>
              <a:rPr lang="en-US" sz="3200" dirty="0"/>
              <a:t>”]</a:t>
            </a:r>
          </a:p>
          <a:p>
            <a:r>
              <a:rPr lang="en-US" sz="3200" dirty="0"/>
              <a:t>They need to share information/data between the devices – Computer Network</a:t>
            </a:r>
          </a:p>
          <a:p>
            <a:pPr lvl="1"/>
            <a:r>
              <a:rPr lang="en-US" sz="3000" dirty="0"/>
              <a:t>Connecting two computers?</a:t>
            </a:r>
          </a:p>
          <a:p>
            <a:pPr lvl="1"/>
            <a:r>
              <a:rPr lang="en-US" sz="3000" dirty="0"/>
              <a:t>Connecting two or more devices  to communicate </a:t>
            </a:r>
            <a:r>
              <a:rPr lang="en-US" sz="3400" dirty="0"/>
              <a:t>?</a:t>
            </a:r>
          </a:p>
          <a:p>
            <a:pPr>
              <a:buFont typeface="Wingdings" panose="05000000000000000000" pitchFamily="2" charset="2"/>
              <a:buChar char="v"/>
            </a:pPr>
            <a:endParaRPr lang="en-US" dirty="0"/>
          </a:p>
        </p:txBody>
      </p:sp>
      <p:pic>
        <p:nvPicPr>
          <p:cNvPr id="5" name="Picture 4">
            <a:extLst>
              <a:ext uri="{FF2B5EF4-FFF2-40B4-BE49-F238E27FC236}">
                <a16:creationId xmlns:a16="http://schemas.microsoft.com/office/drawing/2014/main" id="{4C13D86C-E6B1-4D50-852D-823AB0C6221B}"/>
              </a:ext>
            </a:extLst>
          </p:cNvPr>
          <p:cNvPicPr>
            <a:picLocks noChangeAspect="1"/>
          </p:cNvPicPr>
          <p:nvPr/>
        </p:nvPicPr>
        <p:blipFill>
          <a:blip r:embed="rId2"/>
          <a:stretch>
            <a:fillRect/>
          </a:stretch>
        </p:blipFill>
        <p:spPr>
          <a:xfrm>
            <a:off x="269152" y="4050667"/>
            <a:ext cx="7338696" cy="1554615"/>
          </a:xfrm>
          <a:prstGeom prst="rect">
            <a:avLst/>
          </a:prstGeom>
        </p:spPr>
      </p:pic>
      <p:pic>
        <p:nvPicPr>
          <p:cNvPr id="7" name="Picture 6">
            <a:extLst>
              <a:ext uri="{FF2B5EF4-FFF2-40B4-BE49-F238E27FC236}">
                <a16:creationId xmlns:a16="http://schemas.microsoft.com/office/drawing/2014/main" id="{8000B20B-D7D5-453C-B864-25F3EB75CF40}"/>
              </a:ext>
            </a:extLst>
          </p:cNvPr>
          <p:cNvPicPr>
            <a:picLocks noChangeAspect="1"/>
          </p:cNvPicPr>
          <p:nvPr/>
        </p:nvPicPr>
        <p:blipFill>
          <a:blip r:embed="rId3"/>
          <a:stretch>
            <a:fillRect/>
          </a:stretch>
        </p:blipFill>
        <p:spPr>
          <a:xfrm>
            <a:off x="1770355" y="5759592"/>
            <a:ext cx="6579429" cy="1095354"/>
          </a:xfrm>
          <a:prstGeom prst="rect">
            <a:avLst/>
          </a:prstGeom>
        </p:spPr>
      </p:pic>
      <p:pic>
        <p:nvPicPr>
          <p:cNvPr id="9" name="Picture 8">
            <a:extLst>
              <a:ext uri="{FF2B5EF4-FFF2-40B4-BE49-F238E27FC236}">
                <a16:creationId xmlns:a16="http://schemas.microsoft.com/office/drawing/2014/main" id="{6C514E3C-0C08-4653-9A77-C1C1736ADABA}"/>
              </a:ext>
            </a:extLst>
          </p:cNvPr>
          <p:cNvPicPr>
            <a:picLocks noChangeAspect="1"/>
          </p:cNvPicPr>
          <p:nvPr/>
        </p:nvPicPr>
        <p:blipFill>
          <a:blip r:embed="rId4"/>
          <a:stretch>
            <a:fillRect/>
          </a:stretch>
        </p:blipFill>
        <p:spPr>
          <a:xfrm>
            <a:off x="5060069" y="3566908"/>
            <a:ext cx="6690940" cy="1127858"/>
          </a:xfrm>
          <a:prstGeom prst="rect">
            <a:avLst/>
          </a:prstGeom>
        </p:spPr>
      </p:pic>
      <p:pic>
        <p:nvPicPr>
          <p:cNvPr id="11" name="Picture 10">
            <a:extLst>
              <a:ext uri="{FF2B5EF4-FFF2-40B4-BE49-F238E27FC236}">
                <a16:creationId xmlns:a16="http://schemas.microsoft.com/office/drawing/2014/main" id="{0A462DEB-6CA9-4749-8CEC-CDF2FE6D6C4B}"/>
              </a:ext>
            </a:extLst>
          </p:cNvPr>
          <p:cNvPicPr>
            <a:picLocks noChangeAspect="1"/>
          </p:cNvPicPr>
          <p:nvPr/>
        </p:nvPicPr>
        <p:blipFill>
          <a:blip r:embed="rId5"/>
          <a:stretch>
            <a:fillRect/>
          </a:stretch>
        </p:blipFill>
        <p:spPr>
          <a:xfrm>
            <a:off x="5198343" y="4728853"/>
            <a:ext cx="6683319" cy="1219306"/>
          </a:xfrm>
          <a:prstGeom prst="rect">
            <a:avLst/>
          </a:prstGeom>
        </p:spPr>
      </p:pic>
    </p:spTree>
    <p:extLst>
      <p:ext uri="{BB962C8B-B14F-4D97-AF65-F5344CB8AC3E}">
        <p14:creationId xmlns:p14="http://schemas.microsoft.com/office/powerpoint/2010/main" val="49631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0E8695-158D-48BF-A67F-D2CDC0EFB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5154" y="0"/>
            <a:ext cx="1851710" cy="1388783"/>
          </a:xfrm>
          <a:prstGeom prst="rect">
            <a:avLst/>
          </a:prstGeom>
        </p:spPr>
      </p:pic>
      <p:sp>
        <p:nvSpPr>
          <p:cNvPr id="2" name="Title 1"/>
          <p:cNvSpPr>
            <a:spLocks noGrp="1"/>
          </p:cNvSpPr>
          <p:nvPr>
            <p:ph type="title"/>
          </p:nvPr>
        </p:nvSpPr>
        <p:spPr/>
        <p:txBody>
          <a:bodyPr/>
          <a:lstStyle/>
          <a:p>
            <a:r>
              <a:rPr lang="en-US" dirty="0"/>
              <a:t>Computer Network is …</a:t>
            </a:r>
          </a:p>
        </p:txBody>
      </p:sp>
      <p:pic>
        <p:nvPicPr>
          <p:cNvPr id="7" name="Picture 6">
            <a:extLst>
              <a:ext uri="{FF2B5EF4-FFF2-40B4-BE49-F238E27FC236}">
                <a16:creationId xmlns:a16="http://schemas.microsoft.com/office/drawing/2014/main" id="{BF9F90F3-46B7-49DF-885B-F4CCDBC225CF}"/>
              </a:ext>
            </a:extLst>
          </p:cNvPr>
          <p:cNvPicPr>
            <a:picLocks noChangeAspect="1"/>
          </p:cNvPicPr>
          <p:nvPr/>
        </p:nvPicPr>
        <p:blipFill>
          <a:blip r:embed="rId3"/>
          <a:stretch>
            <a:fillRect/>
          </a:stretch>
        </p:blipFill>
        <p:spPr>
          <a:xfrm>
            <a:off x="1823966" y="1460094"/>
            <a:ext cx="9802679" cy="5397910"/>
          </a:xfrm>
          <a:prstGeom prst="rect">
            <a:avLst/>
          </a:prstGeom>
        </p:spPr>
      </p:pic>
      <p:sp>
        <p:nvSpPr>
          <p:cNvPr id="8" name="Content Placeholder 2">
            <a:extLst>
              <a:ext uri="{FF2B5EF4-FFF2-40B4-BE49-F238E27FC236}">
                <a16:creationId xmlns:a16="http://schemas.microsoft.com/office/drawing/2014/main" id="{1E854D07-1CAA-4426-AEDA-27732A60FCA7}"/>
              </a:ext>
            </a:extLst>
          </p:cNvPr>
          <p:cNvSpPr>
            <a:spLocks noGrp="1"/>
          </p:cNvSpPr>
          <p:nvPr>
            <p:ph idx="1"/>
          </p:nvPr>
        </p:nvSpPr>
        <p:spPr>
          <a:xfrm>
            <a:off x="864580" y="1460090"/>
            <a:ext cx="10515600" cy="4724400"/>
          </a:xfrm>
          <a:solidFill>
            <a:schemeClr val="bg1"/>
          </a:solidFill>
        </p:spPr>
        <p:txBody>
          <a:bodyPr>
            <a:normAutofit/>
          </a:bodyPr>
          <a:lstStyle/>
          <a:p>
            <a:r>
              <a:rPr lang="en-US" dirty="0"/>
              <a:t>A system consists of </a:t>
            </a:r>
            <a:r>
              <a:rPr lang="en-US" dirty="0">
                <a:solidFill>
                  <a:srgbClr val="0070C0"/>
                </a:solidFill>
              </a:rPr>
              <a:t>two or more interconnected computers </a:t>
            </a:r>
            <a:r>
              <a:rPr lang="en-US" dirty="0"/>
              <a:t>that are linked </a:t>
            </a:r>
            <a:r>
              <a:rPr lang="en-US" dirty="0">
                <a:solidFill>
                  <a:srgbClr val="0070C0"/>
                </a:solidFill>
              </a:rPr>
              <a:t>in order to share resources, exchange files, or allow electronic communications</a:t>
            </a:r>
            <a:r>
              <a:rPr lang="en-US" dirty="0"/>
              <a:t>.</a:t>
            </a:r>
          </a:p>
          <a:p>
            <a:pPr lvl="1"/>
            <a:r>
              <a:rPr lang="en-US" dirty="0"/>
              <a:t>The computers on a network may be linked through cables, telephone lines, radio waves, satellites, or infrared light beams.</a:t>
            </a:r>
          </a:p>
          <a:p>
            <a:endParaRPr lang="en-US" dirty="0"/>
          </a:p>
        </p:txBody>
      </p:sp>
      <p:sp>
        <p:nvSpPr>
          <p:cNvPr id="10" name="Rectangle 9">
            <a:extLst>
              <a:ext uri="{FF2B5EF4-FFF2-40B4-BE49-F238E27FC236}">
                <a16:creationId xmlns:a16="http://schemas.microsoft.com/office/drawing/2014/main" id="{52836B24-3AFC-4B3C-8E46-EC28188ACAC4}"/>
              </a:ext>
            </a:extLst>
          </p:cNvPr>
          <p:cNvSpPr/>
          <p:nvPr/>
        </p:nvSpPr>
        <p:spPr>
          <a:xfrm>
            <a:off x="1823966" y="5722375"/>
            <a:ext cx="8647389" cy="1145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D7F2CB4-0974-41F8-89AF-2508C4ADFC23}"/>
              </a:ext>
            </a:extLst>
          </p:cNvPr>
          <p:cNvPicPr>
            <a:picLocks noChangeAspect="1"/>
          </p:cNvPicPr>
          <p:nvPr/>
        </p:nvPicPr>
        <p:blipFill>
          <a:blip r:embed="rId4"/>
          <a:stretch>
            <a:fillRect/>
          </a:stretch>
        </p:blipFill>
        <p:spPr>
          <a:xfrm>
            <a:off x="1924973" y="3884770"/>
            <a:ext cx="8289293" cy="2330624"/>
          </a:xfrm>
          <a:prstGeom prst="rect">
            <a:avLst/>
          </a:prstGeom>
          <a:ln w="38100">
            <a:solidFill>
              <a:srgbClr val="00B0F0"/>
            </a:solidFill>
          </a:ln>
        </p:spPr>
      </p:pic>
    </p:spTree>
    <p:extLst>
      <p:ext uri="{BB962C8B-B14F-4D97-AF65-F5344CB8AC3E}">
        <p14:creationId xmlns:p14="http://schemas.microsoft.com/office/powerpoint/2010/main" val="11931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Requirements for an Effective Network</a:t>
            </a:r>
          </a:p>
        </p:txBody>
      </p:sp>
      <p:sp>
        <p:nvSpPr>
          <p:cNvPr id="3" name="Content Placeholder 2"/>
          <p:cNvSpPr>
            <a:spLocks noGrp="1"/>
          </p:cNvSpPr>
          <p:nvPr>
            <p:ph idx="1"/>
          </p:nvPr>
        </p:nvSpPr>
        <p:spPr/>
        <p:txBody>
          <a:bodyPr>
            <a:normAutofit/>
          </a:bodyPr>
          <a:lstStyle/>
          <a:p>
            <a:r>
              <a:rPr lang="en-US" sz="3200" dirty="0"/>
              <a:t>Two or more people or things with a common goal</a:t>
            </a:r>
          </a:p>
          <a:p>
            <a:r>
              <a:rPr lang="en-US" sz="3200" dirty="0"/>
              <a:t>A medium to communicate</a:t>
            </a:r>
          </a:p>
          <a:p>
            <a:r>
              <a:rPr lang="en-US" sz="3200" dirty="0"/>
              <a:t>A standard method or a common  platform to exchange messages( Protocol) </a:t>
            </a:r>
          </a:p>
        </p:txBody>
      </p:sp>
    </p:spTree>
    <p:extLst>
      <p:ext uri="{BB962C8B-B14F-4D97-AF65-F5344CB8AC3E}">
        <p14:creationId xmlns:p14="http://schemas.microsoft.com/office/powerpoint/2010/main" val="286548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A3B88-2748-43E3-BD47-9DADD510A1B8}"/>
              </a:ext>
            </a:extLst>
          </p:cNvPr>
          <p:cNvSpPr>
            <a:spLocks noGrp="1"/>
          </p:cNvSpPr>
          <p:nvPr>
            <p:ph type="title"/>
          </p:nvPr>
        </p:nvSpPr>
        <p:spPr/>
        <p:txBody>
          <a:bodyPr/>
          <a:lstStyle/>
          <a:p>
            <a:r>
              <a:rPr lang="en-US" dirty="0"/>
              <a:t>Where Data Communication Fits?</a:t>
            </a:r>
          </a:p>
        </p:txBody>
      </p:sp>
      <p:sp>
        <p:nvSpPr>
          <p:cNvPr id="3" name="Content Placeholder 2">
            <a:extLst>
              <a:ext uri="{FF2B5EF4-FFF2-40B4-BE49-F238E27FC236}">
                <a16:creationId xmlns:a16="http://schemas.microsoft.com/office/drawing/2014/main" id="{C85BE8D4-1FDE-437D-827C-CB4D04976E21}"/>
              </a:ext>
            </a:extLst>
          </p:cNvPr>
          <p:cNvSpPr>
            <a:spLocks noGrp="1"/>
          </p:cNvSpPr>
          <p:nvPr>
            <p:ph idx="1"/>
          </p:nvPr>
        </p:nvSpPr>
        <p:spPr/>
        <p:txBody>
          <a:bodyPr/>
          <a:lstStyle/>
          <a:p>
            <a:r>
              <a:rPr lang="en-US" dirty="0"/>
              <a:t>Data communication refers to the exchange of data between a source and a receiver via form of transmission media such as a wire cable. </a:t>
            </a:r>
          </a:p>
          <a:p>
            <a:r>
              <a:rPr lang="en-US" dirty="0"/>
              <a:t>Main Components of Data Communication</a:t>
            </a:r>
          </a:p>
          <a:p>
            <a:pPr lvl="1"/>
            <a:r>
              <a:rPr lang="en-US" dirty="0"/>
              <a:t>Message, Sender and Receiver</a:t>
            </a:r>
          </a:p>
          <a:p>
            <a:pPr lvl="1"/>
            <a:r>
              <a:rPr lang="en-US" dirty="0"/>
              <a:t>Communication Media</a:t>
            </a:r>
          </a:p>
          <a:p>
            <a:pPr lvl="1"/>
            <a:r>
              <a:rPr lang="en-US" dirty="0"/>
              <a:t>Protocol</a:t>
            </a:r>
          </a:p>
        </p:txBody>
      </p:sp>
      <p:pic>
        <p:nvPicPr>
          <p:cNvPr id="8" name="Picture 7">
            <a:extLst>
              <a:ext uri="{FF2B5EF4-FFF2-40B4-BE49-F238E27FC236}">
                <a16:creationId xmlns:a16="http://schemas.microsoft.com/office/drawing/2014/main" id="{4A7BFE1A-64E5-439B-8C95-95E6A8BA9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3833473"/>
            <a:ext cx="4762500" cy="2619375"/>
          </a:xfrm>
          <a:prstGeom prst="rect">
            <a:avLst/>
          </a:prstGeom>
        </p:spPr>
      </p:pic>
      <p:sp>
        <p:nvSpPr>
          <p:cNvPr id="9" name="Footer Placeholder 8">
            <a:extLst>
              <a:ext uri="{FF2B5EF4-FFF2-40B4-BE49-F238E27FC236}">
                <a16:creationId xmlns:a16="http://schemas.microsoft.com/office/drawing/2014/main" id="{801A8066-126C-4850-A4A5-A1AC9142A0C1}"/>
              </a:ext>
            </a:extLst>
          </p:cNvPr>
          <p:cNvSpPr>
            <a:spLocks noGrp="1"/>
          </p:cNvSpPr>
          <p:nvPr>
            <p:ph type="ftr" sz="quarter" idx="11"/>
          </p:nvPr>
        </p:nvSpPr>
        <p:spPr/>
        <p:txBody>
          <a:bodyPr/>
          <a:lstStyle/>
          <a:p>
            <a:r>
              <a:rPr lang="en-US" dirty="0"/>
              <a:t>Chamara </a:t>
            </a:r>
            <a:r>
              <a:rPr lang="en-US" dirty="0" err="1"/>
              <a:t>Disanayake</a:t>
            </a:r>
            <a:r>
              <a:rPr lang="en-US"/>
              <a:t> – DCN Special Lecture</a:t>
            </a:r>
            <a:endParaRPr lang="en-US" dirty="0"/>
          </a:p>
        </p:txBody>
      </p:sp>
      <p:sp>
        <p:nvSpPr>
          <p:cNvPr id="10" name="Slide Number Placeholder 9">
            <a:extLst>
              <a:ext uri="{FF2B5EF4-FFF2-40B4-BE49-F238E27FC236}">
                <a16:creationId xmlns:a16="http://schemas.microsoft.com/office/drawing/2014/main" id="{484EF8DE-AA93-4B0D-868C-F5D7C3557EF8}"/>
              </a:ext>
            </a:extLst>
          </p:cNvPr>
          <p:cNvSpPr>
            <a:spLocks noGrp="1"/>
          </p:cNvSpPr>
          <p:nvPr>
            <p:ph type="sldNum" sz="quarter" idx="12"/>
          </p:nvPr>
        </p:nvSpPr>
        <p:spPr/>
        <p:txBody>
          <a:bodyPr/>
          <a:lstStyle/>
          <a:p>
            <a:fld id="{B74EB0F0-7D7E-412A-B235-20FE2876EE16}" type="slidenum">
              <a:rPr lang="en-US" smtClean="0"/>
              <a:t>15</a:t>
            </a:fld>
            <a:endParaRPr lang="en-US" dirty="0"/>
          </a:p>
        </p:txBody>
      </p:sp>
    </p:spTree>
    <p:extLst>
      <p:ext uri="{BB962C8B-B14F-4D97-AF65-F5344CB8AC3E}">
        <p14:creationId xmlns:p14="http://schemas.microsoft.com/office/powerpoint/2010/main" val="53659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93F2-3916-4EA4-9362-D53B834B5BB2}"/>
              </a:ext>
            </a:extLst>
          </p:cNvPr>
          <p:cNvSpPr>
            <a:spLocks noGrp="1"/>
          </p:cNvSpPr>
          <p:nvPr>
            <p:ph type="title"/>
          </p:nvPr>
        </p:nvSpPr>
        <p:spPr/>
        <p:txBody>
          <a:bodyPr/>
          <a:lstStyle/>
          <a:p>
            <a:r>
              <a:rPr lang="en-US" dirty="0"/>
              <a:t>What We are Going to Learn/Discuss</a:t>
            </a:r>
          </a:p>
        </p:txBody>
      </p:sp>
      <p:sp>
        <p:nvSpPr>
          <p:cNvPr id="3" name="Content Placeholder 2">
            <a:extLst>
              <a:ext uri="{FF2B5EF4-FFF2-40B4-BE49-F238E27FC236}">
                <a16:creationId xmlns:a16="http://schemas.microsoft.com/office/drawing/2014/main" id="{CBDD0F65-BF6D-4DB9-B677-87FCE018C1F6}"/>
              </a:ext>
            </a:extLst>
          </p:cNvPr>
          <p:cNvSpPr>
            <a:spLocks noGrp="1"/>
          </p:cNvSpPr>
          <p:nvPr>
            <p:ph idx="1"/>
          </p:nvPr>
        </p:nvSpPr>
        <p:spPr/>
        <p:txBody>
          <a:bodyPr/>
          <a:lstStyle/>
          <a:p>
            <a:r>
              <a:rPr lang="en-US" dirty="0"/>
              <a:t>Network and Its Use</a:t>
            </a:r>
          </a:p>
          <a:p>
            <a:pPr lvl="1"/>
            <a:r>
              <a:rPr lang="en-US" dirty="0"/>
              <a:t>Why we need it? The requirements </a:t>
            </a:r>
          </a:p>
          <a:p>
            <a:pPr lvl="1"/>
            <a:r>
              <a:rPr lang="en-US" dirty="0"/>
              <a:t>How it needs to be done to fulfill the requirements? How to analysis the requirements</a:t>
            </a:r>
          </a:p>
          <a:p>
            <a:pPr lvl="1"/>
            <a:r>
              <a:rPr lang="en-US" dirty="0"/>
              <a:t>What are the Technologies to be used – Networking technologies</a:t>
            </a:r>
          </a:p>
          <a:p>
            <a:pPr lvl="1"/>
            <a:r>
              <a:rPr lang="en-US" dirty="0"/>
              <a:t>How the Network communication process, IP addresses and Routing – Logical layer</a:t>
            </a:r>
          </a:p>
          <a:p>
            <a:pPr lvl="1"/>
            <a:r>
              <a:rPr lang="en-US" dirty="0"/>
              <a:t>How to Securing the Network – Hardware and Software solutions</a:t>
            </a:r>
          </a:p>
          <a:p>
            <a:pPr lvl="1"/>
            <a:r>
              <a:rPr lang="en-US"/>
              <a:t>How to Managing </a:t>
            </a:r>
            <a:r>
              <a:rPr lang="en-US" dirty="0"/>
              <a:t>and governing the Network</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F02AACD-87D7-41D9-82DE-171CEB7EA1A2}"/>
              </a:ext>
            </a:extLst>
          </p:cNvPr>
          <p:cNvSpPr>
            <a:spLocks noGrp="1"/>
          </p:cNvSpPr>
          <p:nvPr>
            <p:ph type="sldNum" sz="quarter" idx="12"/>
          </p:nvPr>
        </p:nvSpPr>
        <p:spPr/>
        <p:txBody>
          <a:bodyPr/>
          <a:lstStyle/>
          <a:p>
            <a:fld id="{B74EB0F0-7D7E-412A-B235-20FE2876EE16}" type="slidenum">
              <a:rPr lang="en-US" smtClean="0"/>
              <a:t>16</a:t>
            </a:fld>
            <a:endParaRPr lang="en-US"/>
          </a:p>
        </p:txBody>
      </p:sp>
    </p:spTree>
    <p:extLst>
      <p:ext uri="{BB962C8B-B14F-4D97-AF65-F5344CB8AC3E}">
        <p14:creationId xmlns:p14="http://schemas.microsoft.com/office/powerpoint/2010/main" val="406692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057400"/>
            <a:ext cx="7406640" cy="1472184"/>
          </a:xfrm>
        </p:spPr>
        <p:txBody>
          <a:bodyPr/>
          <a:lstStyle/>
          <a:p>
            <a:pPr algn="ctr"/>
            <a:r>
              <a:rPr lang="en-US" dirty="0"/>
              <a:t>Basic Stuff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5247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6939-9258-4F4E-88F5-74BAF4626826}"/>
              </a:ext>
            </a:extLst>
          </p:cNvPr>
          <p:cNvSpPr>
            <a:spLocks noGrp="1"/>
          </p:cNvSpPr>
          <p:nvPr>
            <p:ph type="title"/>
          </p:nvPr>
        </p:nvSpPr>
        <p:spPr/>
        <p:txBody>
          <a:bodyPr/>
          <a:lstStyle/>
          <a:p>
            <a:r>
              <a:rPr lang="en-US" dirty="0"/>
              <a:t>Network Types</a:t>
            </a:r>
          </a:p>
        </p:txBody>
      </p:sp>
      <p:sp>
        <p:nvSpPr>
          <p:cNvPr id="3" name="Content Placeholder 2">
            <a:extLst>
              <a:ext uri="{FF2B5EF4-FFF2-40B4-BE49-F238E27FC236}">
                <a16:creationId xmlns:a16="http://schemas.microsoft.com/office/drawing/2014/main" id="{AA4425E4-44E0-472B-8C8F-B57FB2CCB086}"/>
              </a:ext>
            </a:extLst>
          </p:cNvPr>
          <p:cNvSpPr>
            <a:spLocks noGrp="1"/>
          </p:cNvSpPr>
          <p:nvPr>
            <p:ph idx="1"/>
          </p:nvPr>
        </p:nvSpPr>
        <p:spPr/>
        <p:txBody>
          <a:bodyPr/>
          <a:lstStyle/>
          <a:p>
            <a:r>
              <a:rPr lang="en-US" dirty="0"/>
              <a:t>One to One direct networks.(Peer  to Peer )</a:t>
            </a:r>
          </a:p>
          <a:p>
            <a:r>
              <a:rPr lang="en-US" dirty="0"/>
              <a:t>One to Many Network (Client Server )</a:t>
            </a:r>
          </a:p>
          <a:p>
            <a:pPr marL="0" indent="0">
              <a:buNone/>
            </a:pPr>
            <a:endParaRPr lang="en-US" dirty="0"/>
          </a:p>
        </p:txBody>
      </p:sp>
      <p:sp>
        <p:nvSpPr>
          <p:cNvPr id="4" name="Slide Number Placeholder 3">
            <a:extLst>
              <a:ext uri="{FF2B5EF4-FFF2-40B4-BE49-F238E27FC236}">
                <a16:creationId xmlns:a16="http://schemas.microsoft.com/office/drawing/2014/main" id="{70777040-1DF7-46F6-B77C-6841548E5FD3}"/>
              </a:ext>
            </a:extLst>
          </p:cNvPr>
          <p:cNvSpPr>
            <a:spLocks noGrp="1"/>
          </p:cNvSpPr>
          <p:nvPr>
            <p:ph type="sldNum" sz="quarter" idx="12"/>
          </p:nvPr>
        </p:nvSpPr>
        <p:spPr/>
        <p:txBody>
          <a:bodyPr/>
          <a:lstStyle/>
          <a:p>
            <a:fld id="{B74EB0F0-7D7E-412A-B235-20FE2876EE16}" type="slidenum">
              <a:rPr lang="en-US" smtClean="0"/>
              <a:t>18</a:t>
            </a:fld>
            <a:endParaRPr lang="en-US"/>
          </a:p>
        </p:txBody>
      </p:sp>
      <p:pic>
        <p:nvPicPr>
          <p:cNvPr id="6" name="Picture 5" descr="A picture containing text, indoor, several, worktable&#10;&#10;Description automatically generated">
            <a:extLst>
              <a:ext uri="{FF2B5EF4-FFF2-40B4-BE49-F238E27FC236}">
                <a16:creationId xmlns:a16="http://schemas.microsoft.com/office/drawing/2014/main" id="{59BE3AA6-3C91-49C1-A8DE-8D86AE678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929706"/>
            <a:ext cx="6096000" cy="2571750"/>
          </a:xfrm>
          <a:prstGeom prst="rect">
            <a:avLst/>
          </a:prstGeom>
        </p:spPr>
      </p:pic>
    </p:spTree>
    <p:extLst>
      <p:ext uri="{BB962C8B-B14F-4D97-AF65-F5344CB8AC3E}">
        <p14:creationId xmlns:p14="http://schemas.microsoft.com/office/powerpoint/2010/main" val="346054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94DA-DB84-4C83-9B2A-2439AF311649}"/>
              </a:ext>
            </a:extLst>
          </p:cNvPr>
          <p:cNvSpPr>
            <a:spLocks noGrp="1"/>
          </p:cNvSpPr>
          <p:nvPr>
            <p:ph type="title"/>
          </p:nvPr>
        </p:nvSpPr>
        <p:spPr/>
        <p:txBody>
          <a:bodyPr/>
          <a:lstStyle/>
          <a:p>
            <a:r>
              <a:rPr lang="en-US" dirty="0"/>
              <a:t>Peer to Peer</a:t>
            </a:r>
          </a:p>
        </p:txBody>
      </p:sp>
      <p:sp>
        <p:nvSpPr>
          <p:cNvPr id="3" name="Content Placeholder 2">
            <a:extLst>
              <a:ext uri="{FF2B5EF4-FFF2-40B4-BE49-F238E27FC236}">
                <a16:creationId xmlns:a16="http://schemas.microsoft.com/office/drawing/2014/main" id="{042A9049-71CB-4D3B-B69B-297F906B2A76}"/>
              </a:ext>
            </a:extLst>
          </p:cNvPr>
          <p:cNvSpPr>
            <a:spLocks noGrp="1"/>
          </p:cNvSpPr>
          <p:nvPr>
            <p:ph idx="1"/>
          </p:nvPr>
        </p:nvSpPr>
        <p:spPr/>
        <p:txBody>
          <a:bodyPr/>
          <a:lstStyle/>
          <a:p>
            <a:r>
              <a:rPr lang="en-US" altLang="en-US" sz="3200" dirty="0"/>
              <a:t>No centralized  HW or control – decentralized </a:t>
            </a:r>
          </a:p>
          <a:p>
            <a:r>
              <a:rPr lang="en-US" altLang="en-US" sz="3200" dirty="0"/>
              <a:t>Self Organizing</a:t>
            </a:r>
          </a:p>
          <a:p>
            <a:r>
              <a:rPr lang="en-US" altLang="en-US" sz="3200" dirty="0"/>
              <a:t>No complex configurations and easy to implement.</a:t>
            </a:r>
          </a:p>
          <a:p>
            <a:pPr lvl="1"/>
            <a:r>
              <a:rPr lang="en-US" altLang="en-US" sz="3000" dirty="0"/>
              <a:t>Low-cost compared to opponent</a:t>
            </a:r>
          </a:p>
          <a:p>
            <a:r>
              <a:rPr lang="en-US" altLang="en-US" sz="3200" dirty="0"/>
              <a:t>Easy to manage and Maintain since minimal HW is required</a:t>
            </a:r>
          </a:p>
          <a:p>
            <a:r>
              <a:rPr lang="en-US" sz="3200" dirty="0"/>
              <a:t>Scalability is high but having issues in controllability and management</a:t>
            </a:r>
            <a:endParaRPr lang="en-US" dirty="0"/>
          </a:p>
        </p:txBody>
      </p:sp>
      <p:sp>
        <p:nvSpPr>
          <p:cNvPr id="4" name="Slide Number Placeholder 3">
            <a:extLst>
              <a:ext uri="{FF2B5EF4-FFF2-40B4-BE49-F238E27FC236}">
                <a16:creationId xmlns:a16="http://schemas.microsoft.com/office/drawing/2014/main" id="{6DDAF677-57AF-4CD0-A08C-A985A546DA2D}"/>
              </a:ext>
            </a:extLst>
          </p:cNvPr>
          <p:cNvSpPr>
            <a:spLocks noGrp="1"/>
          </p:cNvSpPr>
          <p:nvPr>
            <p:ph type="sldNum" sz="quarter" idx="12"/>
          </p:nvPr>
        </p:nvSpPr>
        <p:spPr/>
        <p:txBody>
          <a:bodyPr/>
          <a:lstStyle/>
          <a:p>
            <a:fld id="{B74EB0F0-7D7E-412A-B235-20FE2876EE16}" type="slidenum">
              <a:rPr lang="en-US" smtClean="0"/>
              <a:t>19</a:t>
            </a:fld>
            <a:endParaRPr lang="en-US"/>
          </a:p>
        </p:txBody>
      </p:sp>
      <p:pic>
        <p:nvPicPr>
          <p:cNvPr id="6" name="Picture 5" descr="A picture containing text, electronics, monitor, computer&#10;&#10;Description automatically generated">
            <a:extLst>
              <a:ext uri="{FF2B5EF4-FFF2-40B4-BE49-F238E27FC236}">
                <a16:creationId xmlns:a16="http://schemas.microsoft.com/office/drawing/2014/main" id="{C9003FE1-69C2-4293-901C-213932E5A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616865"/>
            <a:ext cx="4210972" cy="4351338"/>
          </a:xfrm>
          <a:prstGeom prst="rect">
            <a:avLst/>
          </a:prstGeom>
        </p:spPr>
      </p:pic>
    </p:spTree>
    <p:extLst>
      <p:ext uri="{BB962C8B-B14F-4D97-AF65-F5344CB8AC3E}">
        <p14:creationId xmlns:p14="http://schemas.microsoft.com/office/powerpoint/2010/main" val="203900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BB9D-CAC0-4059-BEFB-983DD9E6C231}"/>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8D6AC5E5-6FB6-4186-A59F-C2D07D8D7EE7}"/>
              </a:ext>
            </a:extLst>
          </p:cNvPr>
          <p:cNvSpPr>
            <a:spLocks noGrp="1"/>
          </p:cNvSpPr>
          <p:nvPr>
            <p:ph idx="1"/>
          </p:nvPr>
        </p:nvSpPr>
        <p:spPr/>
        <p:txBody>
          <a:bodyPr/>
          <a:lstStyle/>
          <a:p>
            <a:r>
              <a:rPr lang="en-US" dirty="0"/>
              <a:t>PUSL2026 – Computer Networks</a:t>
            </a:r>
          </a:p>
          <a:p>
            <a:pPr lvl="1"/>
            <a:r>
              <a:rPr lang="en-US" dirty="0"/>
              <a:t>10 Lectures</a:t>
            </a:r>
          </a:p>
          <a:p>
            <a:pPr lvl="1"/>
            <a:r>
              <a:rPr lang="en-US" dirty="0"/>
              <a:t>2 Practical sessions</a:t>
            </a:r>
          </a:p>
          <a:p>
            <a:pPr lvl="1"/>
            <a:r>
              <a:rPr lang="en-US" dirty="0"/>
              <a:t>Tutorials and Case studies</a:t>
            </a:r>
          </a:p>
          <a:p>
            <a:r>
              <a:rPr lang="en-US" dirty="0"/>
              <a:t>Exam 50% Assignment 50%</a:t>
            </a:r>
          </a:p>
          <a:p>
            <a:pPr lvl="1"/>
            <a:r>
              <a:rPr lang="en-US" dirty="0"/>
              <a:t>Assignments : </a:t>
            </a:r>
          </a:p>
          <a:p>
            <a:pPr lvl="2"/>
            <a:r>
              <a:rPr lang="en-US" dirty="0"/>
              <a:t>Quizzes – MCQ – 20% ( Can be In-class Tests)</a:t>
            </a:r>
          </a:p>
          <a:p>
            <a:pPr lvl="2"/>
            <a:r>
              <a:rPr lang="en-US" dirty="0"/>
              <a:t>Group Assignment – 30%</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14DE32-F208-498F-8B07-371E2FA7C9B8}"/>
              </a:ext>
            </a:extLst>
          </p:cNvPr>
          <p:cNvSpPr>
            <a:spLocks noGrp="1"/>
          </p:cNvSpPr>
          <p:nvPr>
            <p:ph type="sldNum" sz="quarter" idx="12"/>
          </p:nvPr>
        </p:nvSpPr>
        <p:spPr/>
        <p:txBody>
          <a:bodyPr/>
          <a:lstStyle/>
          <a:p>
            <a:fld id="{B74EB0F0-7D7E-412A-B235-20FE2876EE16}" type="slidenum">
              <a:rPr lang="en-US" smtClean="0"/>
              <a:t>2</a:t>
            </a:fld>
            <a:endParaRPr lang="en-US" dirty="0"/>
          </a:p>
        </p:txBody>
      </p:sp>
    </p:spTree>
    <p:extLst>
      <p:ext uri="{BB962C8B-B14F-4D97-AF65-F5344CB8AC3E}">
        <p14:creationId xmlns:p14="http://schemas.microsoft.com/office/powerpoint/2010/main" val="1057099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dirty="0"/>
              <a:t>Central /Server Based Networks</a:t>
            </a:r>
          </a:p>
        </p:txBody>
      </p:sp>
      <p:sp>
        <p:nvSpPr>
          <p:cNvPr id="61443" name="Rectangle 3"/>
          <p:cNvSpPr>
            <a:spLocks noGrp="1" noChangeArrowheads="1"/>
          </p:cNvSpPr>
          <p:nvPr>
            <p:ph idx="1"/>
          </p:nvPr>
        </p:nvSpPr>
        <p:spPr>
          <a:xfrm>
            <a:off x="619070" y="1743998"/>
            <a:ext cx="10761110" cy="402336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sz="3200" dirty="0"/>
              <a:t>Centralized control of resources</a:t>
            </a:r>
          </a:p>
          <a:p>
            <a:pPr lvl="1"/>
            <a:r>
              <a:rPr lang="en-US" altLang="en-US" sz="2800" dirty="0"/>
              <a:t>Failure in central point results in unusable network</a:t>
            </a:r>
            <a:endParaRPr lang="en-US" altLang="en-US" sz="3000" dirty="0"/>
          </a:p>
          <a:p>
            <a:r>
              <a:rPr lang="en-US" altLang="en-US" sz="3200" dirty="0"/>
              <a:t>Utilize faster processors, memory at central points based on capacity</a:t>
            </a:r>
          </a:p>
          <a:p>
            <a:pPr lvl="1"/>
            <a:r>
              <a:rPr lang="en-US" altLang="en-US" sz="3000" dirty="0"/>
              <a:t>Extra peripherals are required.</a:t>
            </a:r>
          </a:p>
          <a:p>
            <a:r>
              <a:rPr lang="en-US" altLang="en-US" sz="3200" dirty="0"/>
              <a:t>Controllability is higher than P2P</a:t>
            </a:r>
          </a:p>
          <a:p>
            <a:r>
              <a:rPr lang="en-US" altLang="en-US" sz="3200" dirty="0"/>
              <a:t>Scalability (Controlled)  </a:t>
            </a:r>
          </a:p>
          <a:p>
            <a:pPr marL="0" indent="0">
              <a:buNone/>
            </a:pPr>
            <a:endParaRPr lang="en-US" altLang="en-US" sz="4000" dirty="0"/>
          </a:p>
        </p:txBody>
      </p:sp>
      <p:sp>
        <p:nvSpPr>
          <p:cNvPr id="61444" name="Rectangle 4"/>
          <p:cNvSpPr>
            <a:spLocks noChangeArrowheads="1"/>
          </p:cNvSpPr>
          <p:nvPr/>
        </p:nvSpPr>
        <p:spPr bwMode="auto">
          <a:xfrm>
            <a:off x="9974264" y="1589"/>
            <a:ext cx="68262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eaLnBrk="0" hangingPunct="0">
              <a:spcBef>
                <a:spcPct val="50000"/>
              </a:spcBef>
            </a:pPr>
            <a:r>
              <a:rPr lang="en-US" altLang="en-US"/>
              <a:t>1</a:t>
            </a:r>
          </a:p>
        </p:txBody>
      </p:sp>
      <p:pic>
        <p:nvPicPr>
          <p:cNvPr id="3" name="Picture 2" descr="Diagram&#10;&#10;Description automatically generated">
            <a:extLst>
              <a:ext uri="{FF2B5EF4-FFF2-40B4-BE49-F238E27FC236}">
                <a16:creationId xmlns:a16="http://schemas.microsoft.com/office/drawing/2014/main" id="{6DA27612-A5A7-4533-B8F4-2B8445717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443" y="0"/>
            <a:ext cx="3571875" cy="2305050"/>
          </a:xfrm>
          <a:prstGeom prst="rect">
            <a:avLst/>
          </a:prstGeom>
        </p:spPr>
      </p:pic>
      <p:pic>
        <p:nvPicPr>
          <p:cNvPr id="5" name="Picture 4" descr="Diagram, engineering drawing&#10;&#10;Description automatically generated">
            <a:extLst>
              <a:ext uri="{FF2B5EF4-FFF2-40B4-BE49-F238E27FC236}">
                <a16:creationId xmlns:a16="http://schemas.microsoft.com/office/drawing/2014/main" id="{881D191B-6352-4AD8-9851-0BF665B0D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838" y="3942735"/>
            <a:ext cx="4538313" cy="1964344"/>
          </a:xfrm>
          <a:prstGeom prst="rect">
            <a:avLst/>
          </a:prstGeom>
        </p:spPr>
      </p:pic>
    </p:spTree>
    <p:extLst>
      <p:ext uri="{BB962C8B-B14F-4D97-AF65-F5344CB8AC3E}">
        <p14:creationId xmlns:p14="http://schemas.microsoft.com/office/powerpoint/2010/main" val="3587190517"/>
      </p:ext>
    </p:extLst>
  </p:cSld>
  <p:clrMapOvr>
    <a:overrideClrMapping bg1="lt1" tx1="dk1" bg2="lt2" tx2="dk2" accent1="accent1" accent2="accent2" accent3="accent3" accent4="accent4" accent5="accent5" accent6="accent6" hlink="hlink" folHlink="folHlink"/>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components of a network</a:t>
            </a:r>
          </a:p>
        </p:txBody>
      </p:sp>
      <p:sp>
        <p:nvSpPr>
          <p:cNvPr id="3" name="Content Placeholder 2"/>
          <p:cNvSpPr>
            <a:spLocks noGrp="1"/>
          </p:cNvSpPr>
          <p:nvPr>
            <p:ph idx="1"/>
          </p:nvPr>
        </p:nvSpPr>
        <p:spPr>
          <a:xfrm>
            <a:off x="739036" y="1845734"/>
            <a:ext cx="10416644" cy="4023360"/>
          </a:xfrm>
        </p:spPr>
        <p:txBody>
          <a:bodyPr>
            <a:normAutofit/>
          </a:bodyPr>
          <a:lstStyle/>
          <a:p>
            <a:r>
              <a:rPr lang="en-US" sz="3200" dirty="0"/>
              <a:t>Network enabled device.</a:t>
            </a:r>
          </a:p>
          <a:p>
            <a:pPr lvl="1"/>
            <a:r>
              <a:rPr lang="en-US" sz="2800" dirty="0"/>
              <a:t>Interfacing HW </a:t>
            </a:r>
          </a:p>
          <a:p>
            <a:pPr lvl="1"/>
            <a:r>
              <a:rPr lang="en-US" sz="2800" dirty="0"/>
              <a:t>OS capable of interconnecting device.</a:t>
            </a:r>
          </a:p>
          <a:p>
            <a:r>
              <a:rPr lang="en-US" sz="3200" dirty="0"/>
              <a:t>Protocol or Standard set of instructions understandable by both sender and receiver and the connecting HW.</a:t>
            </a:r>
          </a:p>
          <a:p>
            <a:r>
              <a:rPr lang="en-US" sz="3200" dirty="0"/>
              <a:t>A medium which enable the hosts to communicate.</a:t>
            </a:r>
          </a:p>
        </p:txBody>
      </p:sp>
    </p:spTree>
    <p:extLst>
      <p:ext uri="{BB962C8B-B14F-4D97-AF65-F5344CB8AC3E}">
        <p14:creationId xmlns:p14="http://schemas.microsoft.com/office/powerpoint/2010/main" val="264614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normAutofit/>
          </a:bodyPr>
          <a:lstStyle/>
          <a:p>
            <a:r>
              <a:rPr lang="en-US" dirty="0"/>
              <a:t>Basic Transmission Medium Concepts</a:t>
            </a:r>
          </a:p>
        </p:txBody>
      </p:sp>
      <p:sp>
        <p:nvSpPr>
          <p:cNvPr id="300035" name="Rectangle 3"/>
          <p:cNvSpPr>
            <a:spLocks noGrp="1" noChangeArrowheads="1"/>
          </p:cNvSpPr>
          <p:nvPr>
            <p:ph idx="1"/>
          </p:nvPr>
        </p:nvSpPr>
        <p:spPr>
          <a:xfrm>
            <a:off x="864580" y="1558804"/>
            <a:ext cx="10860340" cy="4909056"/>
          </a:xfrm>
        </p:spPr>
        <p:txBody>
          <a:bodyPr>
            <a:normAutofit/>
          </a:bodyPr>
          <a:lstStyle/>
          <a:p>
            <a:r>
              <a:rPr lang="en-US" sz="3200" dirty="0"/>
              <a:t>Medium is the physical path between transmitter and receiver in a data transmission system</a:t>
            </a:r>
          </a:p>
          <a:p>
            <a:r>
              <a:rPr lang="en-US" sz="3200" dirty="0"/>
              <a:t>Guided Medium: waves are guided along a solid medium path (twisted pair, coaxial cable, and optical fiber).</a:t>
            </a:r>
          </a:p>
          <a:p>
            <a:pPr marL="0" indent="0">
              <a:buNone/>
            </a:pPr>
            <a:r>
              <a:rPr lang="en-US" sz="3200" dirty="0"/>
              <a:t>Unguided medium: waves are propagated through the atmosphere and inner/</a:t>
            </a:r>
            <a:r>
              <a:rPr lang="en-US" sz="3200" dirty="0" err="1"/>
              <a:t>outerspace</a:t>
            </a:r>
            <a:r>
              <a:rPr lang="en-US" sz="3200" dirty="0"/>
              <a:t> (satellite, laser, and wireless transmissions).</a:t>
            </a:r>
          </a:p>
        </p:txBody>
      </p:sp>
    </p:spTree>
    <p:extLst>
      <p:ext uri="{BB962C8B-B14F-4D97-AF65-F5344CB8AC3E}">
        <p14:creationId xmlns:p14="http://schemas.microsoft.com/office/powerpoint/2010/main" val="32841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en-US" dirty="0"/>
              <a:t>Medium : Examples by type</a:t>
            </a:r>
          </a:p>
        </p:txBody>
      </p:sp>
      <p:sp>
        <p:nvSpPr>
          <p:cNvPr id="301059" name="Rectangle 3"/>
          <p:cNvSpPr>
            <a:spLocks noGrp="1" noChangeArrowheads="1"/>
          </p:cNvSpPr>
          <p:nvPr>
            <p:ph idx="1"/>
          </p:nvPr>
        </p:nvSpPr>
        <p:spPr>
          <a:xfrm>
            <a:off x="864580" y="1558804"/>
            <a:ext cx="8915400" cy="3777622"/>
          </a:xfrm>
        </p:spPr>
        <p:txBody>
          <a:bodyPr>
            <a:normAutofit/>
          </a:bodyPr>
          <a:lstStyle/>
          <a:p>
            <a:r>
              <a:rPr lang="en-US" sz="3200" dirty="0"/>
              <a:t>Conductive: twisted pairs and coaxial cables</a:t>
            </a:r>
          </a:p>
          <a:p>
            <a:r>
              <a:rPr lang="en-US" sz="3200" dirty="0"/>
              <a:t>Light: lasers and optical fibers (need clear line of sight)</a:t>
            </a:r>
          </a:p>
          <a:p>
            <a:r>
              <a:rPr lang="en-US" sz="3200" dirty="0"/>
              <a:t>Electromagnetic: microwave, ISM band Inner/outer space - satellite (omnidirectional </a:t>
            </a:r>
            <a:r>
              <a:rPr lang="en-US" sz="3200" dirty="0">
                <a:sym typeface="Wingdings" pitchFamily="2" charset="2"/>
              </a:rPr>
              <a:t> security issues)</a:t>
            </a:r>
            <a:endParaRPr lang="en-US" sz="3200" dirty="0"/>
          </a:p>
        </p:txBody>
      </p:sp>
    </p:spTree>
    <p:extLst>
      <p:ext uri="{BB962C8B-B14F-4D97-AF65-F5344CB8AC3E}">
        <p14:creationId xmlns:p14="http://schemas.microsoft.com/office/powerpoint/2010/main" val="4007944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7D8A-A124-7C24-1E40-F5D117E2E26C}"/>
              </a:ext>
            </a:extLst>
          </p:cNvPr>
          <p:cNvSpPr>
            <a:spLocks noGrp="1"/>
          </p:cNvSpPr>
          <p:nvPr>
            <p:ph type="title"/>
          </p:nvPr>
        </p:nvSpPr>
        <p:spPr/>
        <p:txBody>
          <a:bodyPr/>
          <a:lstStyle/>
          <a:p>
            <a:r>
              <a:rPr lang="en-US" dirty="0"/>
              <a:t>How You Measure the Bandwidth of a cable?</a:t>
            </a:r>
          </a:p>
        </p:txBody>
      </p:sp>
      <p:sp>
        <p:nvSpPr>
          <p:cNvPr id="3" name="Content Placeholder 2">
            <a:extLst>
              <a:ext uri="{FF2B5EF4-FFF2-40B4-BE49-F238E27FC236}">
                <a16:creationId xmlns:a16="http://schemas.microsoft.com/office/drawing/2014/main" id="{B150ACD1-654B-E0B9-5E43-F07C58338B6B}"/>
              </a:ext>
            </a:extLst>
          </p:cNvPr>
          <p:cNvSpPr>
            <a:spLocks noGrp="1"/>
          </p:cNvSpPr>
          <p:nvPr>
            <p:ph idx="1"/>
          </p:nvPr>
        </p:nvSpPr>
        <p:spPr/>
        <p:txBody>
          <a:bodyPr>
            <a:normAutofit lnSpcReduction="10000"/>
          </a:bodyPr>
          <a:lstStyle/>
          <a:p>
            <a:r>
              <a:rPr lang="en-US" dirty="0"/>
              <a:t>Number of bits passing through a point over a time.</a:t>
            </a:r>
          </a:p>
          <a:p>
            <a:pPr lvl="1"/>
            <a:r>
              <a:rPr lang="en-US" dirty="0"/>
              <a:t>100bps </a:t>
            </a:r>
            <a:r>
              <a:rPr lang="en-US" dirty="0">
                <a:sym typeface="Wingdings" panose="05000000000000000000" pitchFamily="2" charset="2"/>
              </a:rPr>
              <a:t> 100 bits passed through a point within one second</a:t>
            </a:r>
          </a:p>
          <a:p>
            <a:pPr lvl="1"/>
            <a:r>
              <a:rPr lang="en-US" dirty="0">
                <a:sym typeface="Wingdings" panose="05000000000000000000" pitchFamily="2" charset="2"/>
              </a:rPr>
              <a:t>100Mbps  100x10^6 bits per second</a:t>
            </a:r>
          </a:p>
          <a:p>
            <a:r>
              <a:rPr lang="en-US" dirty="0">
                <a:sym typeface="Wingdings" panose="05000000000000000000" pitchFamily="2" charset="2"/>
              </a:rPr>
              <a:t>What is the data rate?</a:t>
            </a:r>
          </a:p>
          <a:p>
            <a:pPr lvl="1"/>
            <a:r>
              <a:rPr lang="en-US" dirty="0">
                <a:sym typeface="Wingdings" panose="05000000000000000000" pitchFamily="2" charset="2"/>
              </a:rPr>
              <a:t>Data rate is measured in ‘Bytes’</a:t>
            </a:r>
          </a:p>
          <a:p>
            <a:pPr lvl="1"/>
            <a:r>
              <a:rPr lang="en-US" dirty="0">
                <a:sym typeface="Wingdings" panose="05000000000000000000" pitchFamily="2" charset="2"/>
              </a:rPr>
              <a:t>Byte = bits/8</a:t>
            </a:r>
          </a:p>
          <a:p>
            <a:pPr lvl="2"/>
            <a:r>
              <a:rPr lang="en-US" dirty="0" err="1">
                <a:sym typeface="Wingdings" panose="05000000000000000000" pitchFamily="2" charset="2"/>
              </a:rPr>
              <a:t>i.e</a:t>
            </a:r>
            <a:r>
              <a:rPr lang="en-US" dirty="0">
                <a:sym typeface="Wingdings" panose="05000000000000000000" pitchFamily="2" charset="2"/>
              </a:rPr>
              <a:t>  1 Byte = 8 bits</a:t>
            </a:r>
          </a:p>
          <a:p>
            <a:pPr lvl="1"/>
            <a:r>
              <a:rPr lang="en-US" dirty="0"/>
              <a:t>If a network has a bandwidth of 100 Mbps (100,000,000 bps), the data rate is 12.5 </a:t>
            </a:r>
            <a:r>
              <a:rPr lang="en-US" dirty="0" err="1"/>
              <a:t>MBps</a:t>
            </a:r>
            <a:r>
              <a:rPr lang="en-US" dirty="0"/>
              <a:t> (100,000,000 bps / 8). </a:t>
            </a:r>
          </a:p>
          <a:p>
            <a:pPr lvl="1"/>
            <a:r>
              <a:rPr lang="en-US" dirty="0"/>
              <a:t>Here is a formula for calculating data rate from bandwidth: </a:t>
            </a:r>
          </a:p>
          <a:p>
            <a:pPr marL="914400" lvl="2" indent="0">
              <a:buNone/>
            </a:pPr>
            <a:r>
              <a:rPr lang="en-US" b="1" dirty="0"/>
              <a:t>Data rate = Bandwidth / 8</a:t>
            </a:r>
            <a:endParaRPr lang="en-US" dirty="0">
              <a:sym typeface="Wingdings" panose="05000000000000000000" pitchFamily="2" charset="2"/>
            </a:endParaRPr>
          </a:p>
          <a:p>
            <a:pPr lvl="1"/>
            <a:endParaRPr lang="en-US" dirty="0"/>
          </a:p>
        </p:txBody>
      </p:sp>
      <p:sp>
        <p:nvSpPr>
          <p:cNvPr id="4" name="Slide Number Placeholder 3">
            <a:extLst>
              <a:ext uri="{FF2B5EF4-FFF2-40B4-BE49-F238E27FC236}">
                <a16:creationId xmlns:a16="http://schemas.microsoft.com/office/drawing/2014/main" id="{89CDC29D-9E49-0BAE-9551-575B0E2DEC2B}"/>
              </a:ext>
            </a:extLst>
          </p:cNvPr>
          <p:cNvSpPr>
            <a:spLocks noGrp="1"/>
          </p:cNvSpPr>
          <p:nvPr>
            <p:ph type="sldNum" sz="quarter" idx="12"/>
          </p:nvPr>
        </p:nvSpPr>
        <p:spPr/>
        <p:txBody>
          <a:bodyPr/>
          <a:lstStyle/>
          <a:p>
            <a:fld id="{B74EB0F0-7D7E-412A-B235-20FE2876EE16}" type="slidenum">
              <a:rPr lang="en-US" smtClean="0"/>
              <a:t>24</a:t>
            </a:fld>
            <a:endParaRPr lang="en-US"/>
          </a:p>
        </p:txBody>
      </p:sp>
    </p:spTree>
    <p:extLst>
      <p:ext uri="{BB962C8B-B14F-4D97-AF65-F5344CB8AC3E}">
        <p14:creationId xmlns:p14="http://schemas.microsoft.com/office/powerpoint/2010/main" val="404045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a beard and mustache&#10;&#10;Description automatically generated">
            <a:extLst>
              <a:ext uri="{FF2B5EF4-FFF2-40B4-BE49-F238E27FC236}">
                <a16:creationId xmlns:a16="http://schemas.microsoft.com/office/drawing/2014/main" id="{EEC26DA6-6A4F-E53C-5E00-B473654E5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194" y="0"/>
            <a:ext cx="1811001" cy="2268181"/>
          </a:xfrm>
          <a:prstGeom prst="rect">
            <a:avLst/>
          </a:prstGeom>
        </p:spPr>
      </p:pic>
      <p:sp>
        <p:nvSpPr>
          <p:cNvPr id="2" name="Title 1">
            <a:extLst>
              <a:ext uri="{FF2B5EF4-FFF2-40B4-BE49-F238E27FC236}">
                <a16:creationId xmlns:a16="http://schemas.microsoft.com/office/drawing/2014/main" id="{AB0FF95F-0B55-9DF1-D91C-5834055FA7DD}"/>
              </a:ext>
            </a:extLst>
          </p:cNvPr>
          <p:cNvSpPr>
            <a:spLocks noGrp="1"/>
          </p:cNvSpPr>
          <p:nvPr>
            <p:ph type="title"/>
          </p:nvPr>
        </p:nvSpPr>
        <p:spPr/>
        <p:txBody>
          <a:bodyPr/>
          <a:lstStyle/>
          <a:p>
            <a:r>
              <a:rPr lang="en-US" dirty="0"/>
              <a:t>Coaxial  Cables </a:t>
            </a:r>
          </a:p>
        </p:txBody>
      </p:sp>
      <p:sp>
        <p:nvSpPr>
          <p:cNvPr id="3" name="Content Placeholder 2">
            <a:extLst>
              <a:ext uri="{FF2B5EF4-FFF2-40B4-BE49-F238E27FC236}">
                <a16:creationId xmlns:a16="http://schemas.microsoft.com/office/drawing/2014/main" id="{75BEBDFA-70DA-40EC-B904-135A64CB2E0E}"/>
              </a:ext>
            </a:extLst>
          </p:cNvPr>
          <p:cNvSpPr>
            <a:spLocks noGrp="1"/>
          </p:cNvSpPr>
          <p:nvPr>
            <p:ph idx="1"/>
          </p:nvPr>
        </p:nvSpPr>
        <p:spPr/>
        <p:txBody>
          <a:bodyPr/>
          <a:lstStyle/>
          <a:p>
            <a:r>
              <a:rPr lang="en-US" sz="2800" dirty="0"/>
              <a:t>Coaxial Cables were used for transmitting signals since 1850s.</a:t>
            </a:r>
          </a:p>
          <a:p>
            <a:pPr lvl="1"/>
            <a:r>
              <a:rPr lang="en-US" sz="2400" dirty="0"/>
              <a:t>The theory was described by an English Mathematician Oliver Heaviside</a:t>
            </a:r>
          </a:p>
          <a:p>
            <a:r>
              <a:rPr lang="en-US" sz="2800" dirty="0"/>
              <a:t>Consists of inter copper insulator covered by cladding material, and then covered by an outer jacket</a:t>
            </a:r>
            <a:endParaRPr lang="en-US" dirty="0"/>
          </a:p>
        </p:txBody>
      </p:sp>
      <p:sp>
        <p:nvSpPr>
          <p:cNvPr id="4" name="Slide Number Placeholder 3">
            <a:extLst>
              <a:ext uri="{FF2B5EF4-FFF2-40B4-BE49-F238E27FC236}">
                <a16:creationId xmlns:a16="http://schemas.microsoft.com/office/drawing/2014/main" id="{CC96162A-4351-D101-EA5A-DAFF8CB0D26D}"/>
              </a:ext>
            </a:extLst>
          </p:cNvPr>
          <p:cNvSpPr>
            <a:spLocks noGrp="1"/>
          </p:cNvSpPr>
          <p:nvPr>
            <p:ph type="sldNum" sz="quarter" idx="12"/>
          </p:nvPr>
        </p:nvSpPr>
        <p:spPr/>
        <p:txBody>
          <a:bodyPr/>
          <a:lstStyle/>
          <a:p>
            <a:fld id="{B74EB0F0-7D7E-412A-B235-20FE2876EE16}" type="slidenum">
              <a:rPr lang="en-US" smtClean="0"/>
              <a:t>25</a:t>
            </a:fld>
            <a:endParaRPr lang="en-US"/>
          </a:p>
        </p:txBody>
      </p:sp>
      <p:pic>
        <p:nvPicPr>
          <p:cNvPr id="7" name="Picture 4" descr="C:\Ch_DataFiles\SyncMe\DBBM_Class\Lecture\Huynh\coaxsm.gif">
            <a:extLst>
              <a:ext uri="{FF2B5EF4-FFF2-40B4-BE49-F238E27FC236}">
                <a16:creationId xmlns:a16="http://schemas.microsoft.com/office/drawing/2014/main" id="{2E1FAF9F-250A-639B-11E4-5218C41D7217}"/>
              </a:ext>
            </a:extLst>
          </p:cNvPr>
          <p:cNvPicPr>
            <a:picLocks noChangeAspect="1" noChangeArrowheads="1"/>
          </p:cNvPicPr>
          <p:nvPr/>
        </p:nvPicPr>
        <p:blipFill>
          <a:blip r:embed="rId3" cstate="print"/>
          <a:srcRect/>
          <a:stretch>
            <a:fillRect/>
          </a:stretch>
        </p:blipFill>
        <p:spPr bwMode="auto">
          <a:xfrm>
            <a:off x="1524000" y="4191000"/>
            <a:ext cx="2438400" cy="1970088"/>
          </a:xfrm>
          <a:prstGeom prst="rect">
            <a:avLst/>
          </a:prstGeom>
          <a:noFill/>
        </p:spPr>
      </p:pic>
      <p:sp>
        <p:nvSpPr>
          <p:cNvPr id="8" name="Text Box 5">
            <a:extLst>
              <a:ext uri="{FF2B5EF4-FFF2-40B4-BE49-F238E27FC236}">
                <a16:creationId xmlns:a16="http://schemas.microsoft.com/office/drawing/2014/main" id="{310C8C85-6F9C-954B-9A16-58524C5BA99A}"/>
              </a:ext>
            </a:extLst>
          </p:cNvPr>
          <p:cNvSpPr txBox="1">
            <a:spLocks noChangeArrowheads="1"/>
          </p:cNvSpPr>
          <p:nvPr/>
        </p:nvSpPr>
        <p:spPr bwMode="auto">
          <a:xfrm>
            <a:off x="3149601" y="5334001"/>
            <a:ext cx="4711033" cy="523220"/>
          </a:xfrm>
          <a:prstGeom prst="rect">
            <a:avLst/>
          </a:prstGeom>
          <a:noFill/>
          <a:ln w="9525">
            <a:noFill/>
            <a:miter lim="800000"/>
            <a:headEnd/>
            <a:tailEnd/>
          </a:ln>
          <a:effectLst/>
        </p:spPr>
        <p:txBody>
          <a:bodyPr wrap="none">
            <a:spAutoFit/>
          </a:bodyPr>
          <a:lstStyle/>
          <a:p>
            <a:r>
              <a:rPr lang="en-US" sz="2800" b="1">
                <a:solidFill>
                  <a:srgbClr val="000000"/>
                </a:solidFill>
                <a:sym typeface="Wingdings" pitchFamily="2" charset="2"/>
              </a:rPr>
              <a:t> </a:t>
            </a:r>
            <a:r>
              <a:rPr lang="en-US" sz="2800" b="1">
                <a:solidFill>
                  <a:srgbClr val="000000"/>
                </a:solidFill>
              </a:rPr>
              <a:t>Covered by sheath material</a:t>
            </a:r>
          </a:p>
        </p:txBody>
      </p:sp>
      <p:sp>
        <p:nvSpPr>
          <p:cNvPr id="9" name="Text Box 6">
            <a:extLst>
              <a:ext uri="{FF2B5EF4-FFF2-40B4-BE49-F238E27FC236}">
                <a16:creationId xmlns:a16="http://schemas.microsoft.com/office/drawing/2014/main" id="{989F6344-C521-2463-8C25-B4092DBAFB33}"/>
              </a:ext>
            </a:extLst>
          </p:cNvPr>
          <p:cNvSpPr txBox="1">
            <a:spLocks noChangeArrowheads="1"/>
          </p:cNvSpPr>
          <p:nvPr/>
        </p:nvSpPr>
        <p:spPr bwMode="auto">
          <a:xfrm>
            <a:off x="3488267" y="5029201"/>
            <a:ext cx="7326749" cy="523220"/>
          </a:xfrm>
          <a:prstGeom prst="rect">
            <a:avLst/>
          </a:prstGeom>
          <a:noFill/>
          <a:ln w="9525">
            <a:noFill/>
            <a:miter lim="800000"/>
            <a:headEnd/>
            <a:tailEnd/>
          </a:ln>
          <a:effectLst/>
        </p:spPr>
        <p:txBody>
          <a:bodyPr wrap="none">
            <a:spAutoFit/>
          </a:bodyPr>
          <a:lstStyle/>
          <a:p>
            <a:r>
              <a:rPr lang="en-US" sz="2800" b="1">
                <a:solidFill>
                  <a:srgbClr val="000000"/>
                </a:solidFill>
                <a:sym typeface="Wingdings" pitchFamily="2" charset="2"/>
              </a:rPr>
              <a:t> </a:t>
            </a:r>
            <a:r>
              <a:rPr lang="en-US" sz="2800" b="1">
                <a:solidFill>
                  <a:srgbClr val="000000"/>
                </a:solidFill>
              </a:rPr>
              <a:t>Outer conductor is braided shielded (ground)</a:t>
            </a:r>
          </a:p>
        </p:txBody>
      </p:sp>
      <p:sp>
        <p:nvSpPr>
          <p:cNvPr id="10" name="Text Box 7">
            <a:extLst>
              <a:ext uri="{FF2B5EF4-FFF2-40B4-BE49-F238E27FC236}">
                <a16:creationId xmlns:a16="http://schemas.microsoft.com/office/drawing/2014/main" id="{A9B74754-B93B-4787-440B-2C7CF76763F4}"/>
              </a:ext>
            </a:extLst>
          </p:cNvPr>
          <p:cNvSpPr txBox="1">
            <a:spLocks noChangeArrowheads="1"/>
          </p:cNvSpPr>
          <p:nvPr/>
        </p:nvSpPr>
        <p:spPr bwMode="auto">
          <a:xfrm>
            <a:off x="3812823" y="4430714"/>
            <a:ext cx="5439631" cy="523220"/>
          </a:xfrm>
          <a:prstGeom prst="rect">
            <a:avLst/>
          </a:prstGeom>
          <a:noFill/>
          <a:ln w="9525">
            <a:noFill/>
            <a:miter lim="800000"/>
            <a:headEnd/>
            <a:tailEnd/>
          </a:ln>
          <a:effectLst/>
        </p:spPr>
        <p:txBody>
          <a:bodyPr wrap="none">
            <a:spAutoFit/>
          </a:bodyPr>
          <a:lstStyle/>
          <a:p>
            <a:r>
              <a:rPr lang="en-US" sz="2800" b="1" dirty="0">
                <a:solidFill>
                  <a:srgbClr val="000000"/>
                </a:solidFill>
                <a:sym typeface="Wingdings" pitchFamily="2" charset="2"/>
              </a:rPr>
              <a:t> Separated by insulating material</a:t>
            </a:r>
            <a:endParaRPr lang="en-US" sz="2800" b="1" dirty="0">
              <a:solidFill>
                <a:srgbClr val="000000"/>
              </a:solidFill>
            </a:endParaRPr>
          </a:p>
        </p:txBody>
      </p:sp>
      <p:sp>
        <p:nvSpPr>
          <p:cNvPr id="11" name="Text Box 8">
            <a:extLst>
              <a:ext uri="{FF2B5EF4-FFF2-40B4-BE49-F238E27FC236}">
                <a16:creationId xmlns:a16="http://schemas.microsoft.com/office/drawing/2014/main" id="{6C2D956B-8110-FEBE-640E-76F9EA67CA08}"/>
              </a:ext>
            </a:extLst>
          </p:cNvPr>
          <p:cNvSpPr txBox="1">
            <a:spLocks noChangeArrowheads="1"/>
          </p:cNvSpPr>
          <p:nvPr/>
        </p:nvSpPr>
        <p:spPr bwMode="auto">
          <a:xfrm>
            <a:off x="4097867" y="4038601"/>
            <a:ext cx="6157327" cy="523220"/>
          </a:xfrm>
          <a:prstGeom prst="rect">
            <a:avLst/>
          </a:prstGeom>
          <a:noFill/>
          <a:ln w="9525">
            <a:noFill/>
            <a:miter lim="800000"/>
            <a:headEnd/>
            <a:tailEnd/>
          </a:ln>
          <a:effectLst/>
        </p:spPr>
        <p:txBody>
          <a:bodyPr wrap="none">
            <a:spAutoFit/>
          </a:bodyPr>
          <a:lstStyle/>
          <a:p>
            <a:r>
              <a:rPr lang="en-US" sz="2800" b="1" dirty="0">
                <a:solidFill>
                  <a:srgbClr val="000000"/>
                </a:solidFill>
                <a:sym typeface="Wingdings" pitchFamily="2" charset="2"/>
              </a:rPr>
              <a:t> Inner conductor is solid copper metal</a:t>
            </a:r>
            <a:endParaRPr lang="en-US" sz="2800" b="1" dirty="0">
              <a:solidFill>
                <a:srgbClr val="000000"/>
              </a:solidFill>
            </a:endParaRPr>
          </a:p>
        </p:txBody>
      </p:sp>
    </p:spTree>
    <p:extLst>
      <p:ext uri="{BB962C8B-B14F-4D97-AF65-F5344CB8AC3E}">
        <p14:creationId xmlns:p14="http://schemas.microsoft.com/office/powerpoint/2010/main" val="334740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dirty="0"/>
              <a:t>Coaxial cable </a:t>
            </a:r>
          </a:p>
        </p:txBody>
      </p:sp>
      <p:sp>
        <p:nvSpPr>
          <p:cNvPr id="280579" name="Rectangle 3"/>
          <p:cNvSpPr>
            <a:spLocks noGrp="1" noChangeArrowheads="1"/>
          </p:cNvSpPr>
          <p:nvPr>
            <p:ph idx="1"/>
          </p:nvPr>
        </p:nvSpPr>
        <p:spPr>
          <a:xfrm>
            <a:off x="756953" y="1513907"/>
            <a:ext cx="10500461" cy="5268397"/>
          </a:xfrm>
        </p:spPr>
        <p:txBody>
          <a:bodyPr>
            <a:normAutofit/>
          </a:bodyPr>
          <a:lstStyle/>
          <a:p>
            <a:r>
              <a:rPr lang="en-US" dirty="0"/>
              <a:t>Coaxial cables are designed to carry high-frequency signals, such as those used in television, radio transmissions, internet, and other data transmission applications.</a:t>
            </a:r>
          </a:p>
          <a:p>
            <a:r>
              <a:rPr lang="en-US" sz="2800" dirty="0"/>
              <a:t>Widely installed for use in cable TVs and Sound transmissions.</a:t>
            </a:r>
          </a:p>
          <a:p>
            <a:r>
              <a:rPr lang="en-US" sz="2800" dirty="0"/>
              <a:t>Can transmit signals </a:t>
            </a:r>
            <a:r>
              <a:rPr lang="en-US" dirty="0"/>
              <a:t>over 500m with low attenuation. Can transmit over longer distances with repeaters </a:t>
            </a:r>
          </a:p>
          <a:p>
            <a:r>
              <a:rPr lang="en-US" sz="2800" dirty="0"/>
              <a:t>Used different types of cables and connectors to connect d</a:t>
            </a:r>
            <a:r>
              <a:rPr lang="en-US" dirty="0"/>
              <a:t>evices to the network.</a:t>
            </a:r>
            <a:endParaRPr lang="en-US" sz="2800" dirty="0"/>
          </a:p>
        </p:txBody>
      </p:sp>
      <p:pic>
        <p:nvPicPr>
          <p:cNvPr id="3" name="Picture 2" descr="A close-up of several cables&#10;&#10;Description automatically generated">
            <a:extLst>
              <a:ext uri="{FF2B5EF4-FFF2-40B4-BE49-F238E27FC236}">
                <a16:creationId xmlns:a16="http://schemas.microsoft.com/office/drawing/2014/main" id="{B7C5A222-DD7C-969B-C5B8-AC473131D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327" y="4668628"/>
            <a:ext cx="2143125" cy="2143125"/>
          </a:xfrm>
          <a:prstGeom prst="rect">
            <a:avLst/>
          </a:prstGeom>
        </p:spPr>
      </p:pic>
      <p:pic>
        <p:nvPicPr>
          <p:cNvPr id="5" name="Picture 4" descr="A close-up of several connectors&#10;&#10;Description automatically generated">
            <a:extLst>
              <a:ext uri="{FF2B5EF4-FFF2-40B4-BE49-F238E27FC236}">
                <a16:creationId xmlns:a16="http://schemas.microsoft.com/office/drawing/2014/main" id="{CD839BEE-4FB9-A921-CB09-B91031374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132" y="5289889"/>
            <a:ext cx="1574418" cy="1433725"/>
          </a:xfrm>
          <a:prstGeom prst="rect">
            <a:avLst/>
          </a:prstGeom>
        </p:spPr>
      </p:pic>
      <p:pic>
        <p:nvPicPr>
          <p:cNvPr id="9" name="Picture 8" descr="A close-up of a computer chip&#10;&#10;Description automatically generated">
            <a:extLst>
              <a:ext uri="{FF2B5EF4-FFF2-40B4-BE49-F238E27FC236}">
                <a16:creationId xmlns:a16="http://schemas.microsoft.com/office/drawing/2014/main" id="{84CEA113-46E8-5B66-0C70-880557272BA2}"/>
              </a:ext>
            </a:extLst>
          </p:cNvPr>
          <p:cNvPicPr>
            <a:picLocks noChangeAspect="1"/>
          </p:cNvPicPr>
          <p:nvPr/>
        </p:nvPicPr>
        <p:blipFill rotWithShape="1">
          <a:blip r:embed="rId4">
            <a:extLst>
              <a:ext uri="{28A0092B-C50C-407E-A947-70E740481C1C}">
                <a14:useLocalDpi xmlns:a14="http://schemas.microsoft.com/office/drawing/2010/main" val="0"/>
              </a:ext>
            </a:extLst>
          </a:blip>
          <a:srcRect b="5851"/>
          <a:stretch/>
        </p:blipFill>
        <p:spPr>
          <a:xfrm>
            <a:off x="1455112" y="4738526"/>
            <a:ext cx="2114636" cy="1211133"/>
          </a:xfrm>
          <a:prstGeom prst="rect">
            <a:avLst/>
          </a:prstGeom>
        </p:spPr>
      </p:pic>
      <p:pic>
        <p:nvPicPr>
          <p:cNvPr id="11" name="Picture 10" descr="A close-up of a metal connector&#10;&#10;Description automatically generated">
            <a:extLst>
              <a:ext uri="{FF2B5EF4-FFF2-40B4-BE49-F238E27FC236}">
                <a16:creationId xmlns:a16="http://schemas.microsoft.com/office/drawing/2014/main" id="{2926C282-9E3E-033F-0894-EC7346071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452" y="4668628"/>
            <a:ext cx="1372687" cy="1233681"/>
          </a:xfrm>
          <a:prstGeom prst="rect">
            <a:avLst/>
          </a:prstGeom>
        </p:spPr>
      </p:pic>
    </p:spTree>
    <p:extLst>
      <p:ext uri="{BB962C8B-B14F-4D97-AF65-F5344CB8AC3E}">
        <p14:creationId xmlns:p14="http://schemas.microsoft.com/office/powerpoint/2010/main" val="438254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en-US" dirty="0"/>
              <a:t>Coaxial cable …</a:t>
            </a:r>
          </a:p>
        </p:txBody>
      </p:sp>
      <p:sp>
        <p:nvSpPr>
          <p:cNvPr id="302083" name="Rectangle 3"/>
          <p:cNvSpPr>
            <a:spLocks noGrp="1" noChangeArrowheads="1"/>
          </p:cNvSpPr>
          <p:nvPr>
            <p:ph idx="1"/>
          </p:nvPr>
        </p:nvSpPr>
        <p:spPr>
          <a:xfrm>
            <a:off x="551063" y="1404906"/>
            <a:ext cx="11578362" cy="4464188"/>
          </a:xfrm>
        </p:spPr>
        <p:txBody>
          <a:bodyPr>
            <a:noAutofit/>
          </a:bodyPr>
          <a:lstStyle/>
          <a:p>
            <a:r>
              <a:rPr lang="en-US" sz="2800" dirty="0"/>
              <a:t>Applications:</a:t>
            </a:r>
          </a:p>
          <a:p>
            <a:pPr lvl="1"/>
            <a:r>
              <a:rPr lang="en-US" sz="2400" dirty="0"/>
              <a:t>TV distribution (cable tv)</a:t>
            </a:r>
          </a:p>
          <a:p>
            <a:pPr lvl="1"/>
            <a:r>
              <a:rPr lang="en-US" dirty="0"/>
              <a:t>L</a:t>
            </a:r>
            <a:r>
              <a:rPr lang="en-US" sz="2400" dirty="0"/>
              <a:t>ong distance telephone transmission</a:t>
            </a:r>
          </a:p>
          <a:p>
            <a:pPr lvl="1"/>
            <a:r>
              <a:rPr lang="en-US" sz="2400" dirty="0"/>
              <a:t>Local Area </a:t>
            </a:r>
            <a:r>
              <a:rPr lang="en-US" dirty="0"/>
              <a:t>N</a:t>
            </a:r>
            <a:r>
              <a:rPr lang="en-US" sz="2400" dirty="0"/>
              <a:t>etworks</a:t>
            </a:r>
            <a:endParaRPr lang="en-US" sz="2800" dirty="0"/>
          </a:p>
          <a:p>
            <a:r>
              <a:rPr lang="en-US" sz="2800" dirty="0"/>
              <a:t>Limitations:</a:t>
            </a:r>
          </a:p>
          <a:p>
            <a:pPr lvl="1"/>
            <a:r>
              <a:rPr lang="en-US" sz="2400" dirty="0"/>
              <a:t>Bulky and heavy</a:t>
            </a:r>
          </a:p>
          <a:p>
            <a:pPr lvl="1"/>
            <a:r>
              <a:rPr lang="en-US" sz="2400" dirty="0"/>
              <a:t>Half Duplex</a:t>
            </a:r>
          </a:p>
          <a:p>
            <a:pPr lvl="1"/>
            <a:r>
              <a:rPr lang="en-US" sz="2400" dirty="0"/>
              <a:t>Low efficient for complex networks</a:t>
            </a:r>
          </a:p>
        </p:txBody>
      </p:sp>
      <p:pic>
        <p:nvPicPr>
          <p:cNvPr id="3" name="Picture 2" descr="A close-up of a tv&#10;&#10;Description automatically generated">
            <a:extLst>
              <a:ext uri="{FF2B5EF4-FFF2-40B4-BE49-F238E27FC236}">
                <a16:creationId xmlns:a16="http://schemas.microsoft.com/office/drawing/2014/main" id="{F5E292E6-0E78-9DFD-8F7D-26C2400A0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377" y="1220560"/>
            <a:ext cx="4876800" cy="3371850"/>
          </a:xfrm>
          <a:prstGeom prst="rect">
            <a:avLst/>
          </a:prstGeom>
        </p:spPr>
      </p:pic>
    </p:spTree>
    <p:extLst>
      <p:ext uri="{BB962C8B-B14F-4D97-AF65-F5344CB8AC3E}">
        <p14:creationId xmlns:p14="http://schemas.microsoft.com/office/powerpoint/2010/main" val="2401572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724346" y="541807"/>
            <a:ext cx="10058400" cy="875512"/>
          </a:xfrm>
        </p:spPr>
        <p:txBody>
          <a:bodyPr/>
          <a:lstStyle/>
          <a:p>
            <a:r>
              <a:rPr lang="en-US" dirty="0"/>
              <a:t>Twisted Pair Cables</a:t>
            </a:r>
          </a:p>
        </p:txBody>
      </p:sp>
      <p:sp>
        <p:nvSpPr>
          <p:cNvPr id="303107" name="Rectangle 3"/>
          <p:cNvSpPr>
            <a:spLocks noGrp="1" noChangeArrowheads="1"/>
          </p:cNvSpPr>
          <p:nvPr>
            <p:ph idx="1"/>
          </p:nvPr>
        </p:nvSpPr>
        <p:spPr>
          <a:xfrm>
            <a:off x="724346" y="1417319"/>
            <a:ext cx="11592911" cy="4650828"/>
          </a:xfrm>
        </p:spPr>
        <p:txBody>
          <a:bodyPr>
            <a:normAutofit/>
          </a:bodyPr>
          <a:lstStyle/>
          <a:p>
            <a:endParaRPr lang="en-US" sz="2800" dirty="0"/>
          </a:p>
          <a:p>
            <a:endParaRPr lang="en-US" dirty="0"/>
          </a:p>
          <a:p>
            <a:endParaRPr lang="en-US" sz="2800" dirty="0"/>
          </a:p>
          <a:p>
            <a:r>
              <a:rPr lang="en-US" sz="2800" dirty="0"/>
              <a:t>Physical description:</a:t>
            </a:r>
          </a:p>
          <a:p>
            <a:pPr lvl="1"/>
            <a:r>
              <a:rPr lang="en-US" sz="2400" dirty="0"/>
              <a:t>Each wire with copper conductor, Separately insulated wires</a:t>
            </a:r>
          </a:p>
          <a:p>
            <a:pPr lvl="1"/>
            <a:r>
              <a:rPr lang="en-US" sz="2400" dirty="0"/>
              <a:t>Twisted together to reduce cross talk</a:t>
            </a:r>
          </a:p>
          <a:p>
            <a:pPr lvl="1"/>
            <a:r>
              <a:rPr lang="en-US" sz="2400" dirty="0"/>
              <a:t>Often bundled into cables of two or four twisted pairs</a:t>
            </a:r>
          </a:p>
          <a:p>
            <a:pPr lvl="1"/>
            <a:r>
              <a:rPr lang="en-US" sz="2400" dirty="0"/>
              <a:t>If enclosed in a sheath then is shielded twisted pair (STP) otherwise often for home usage unshielded twisted pair (UTP). Must be shield from voltage lines</a:t>
            </a:r>
          </a:p>
        </p:txBody>
      </p:sp>
      <p:pic>
        <p:nvPicPr>
          <p:cNvPr id="3" name="Picture 2" descr="A red and white cable&#10;&#10;Description automatically generated">
            <a:extLst>
              <a:ext uri="{FF2B5EF4-FFF2-40B4-BE49-F238E27FC236}">
                <a16:creationId xmlns:a16="http://schemas.microsoft.com/office/drawing/2014/main" id="{771E108B-D27E-E5E8-60C1-DEDED6E43DFD}"/>
              </a:ext>
            </a:extLst>
          </p:cNvPr>
          <p:cNvPicPr>
            <a:picLocks noChangeAspect="1"/>
          </p:cNvPicPr>
          <p:nvPr/>
        </p:nvPicPr>
        <p:blipFill rotWithShape="1">
          <a:blip r:embed="rId2">
            <a:extLst>
              <a:ext uri="{28A0092B-C50C-407E-A947-70E740481C1C}">
                <a14:useLocalDpi xmlns:a14="http://schemas.microsoft.com/office/drawing/2010/main" val="0"/>
              </a:ext>
            </a:extLst>
          </a:blip>
          <a:srcRect t="36449" b="35143"/>
          <a:stretch/>
        </p:blipFill>
        <p:spPr>
          <a:xfrm>
            <a:off x="1158940" y="1735494"/>
            <a:ext cx="2857500" cy="811763"/>
          </a:xfrm>
          <a:prstGeom prst="rect">
            <a:avLst/>
          </a:prstGeom>
        </p:spPr>
      </p:pic>
      <p:pic>
        <p:nvPicPr>
          <p:cNvPr id="6" name="Picture 5" descr="A close-up of several wires&#10;&#10;Description automatically generated">
            <a:extLst>
              <a:ext uri="{FF2B5EF4-FFF2-40B4-BE49-F238E27FC236}">
                <a16:creationId xmlns:a16="http://schemas.microsoft.com/office/drawing/2014/main" id="{0FD05C06-565B-D24D-43AF-B91E193841D4}"/>
              </a:ext>
            </a:extLst>
          </p:cNvPr>
          <p:cNvPicPr>
            <a:picLocks noChangeAspect="1"/>
          </p:cNvPicPr>
          <p:nvPr/>
        </p:nvPicPr>
        <p:blipFill rotWithShape="1">
          <a:blip r:embed="rId3">
            <a:extLst>
              <a:ext uri="{28A0092B-C50C-407E-A947-70E740481C1C}">
                <a14:useLocalDpi xmlns:a14="http://schemas.microsoft.com/office/drawing/2010/main" val="0"/>
              </a:ext>
            </a:extLst>
          </a:blip>
          <a:srcRect l="13794" r="19732"/>
          <a:stretch/>
        </p:blipFill>
        <p:spPr>
          <a:xfrm>
            <a:off x="9414588" y="2639825"/>
            <a:ext cx="2263885" cy="1792216"/>
          </a:xfrm>
          <a:prstGeom prst="rect">
            <a:avLst/>
          </a:prstGeom>
        </p:spPr>
      </p:pic>
    </p:spTree>
    <p:extLst>
      <p:ext uri="{BB962C8B-B14F-4D97-AF65-F5344CB8AC3E}">
        <p14:creationId xmlns:p14="http://schemas.microsoft.com/office/powerpoint/2010/main" val="4253234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2F3960C-7851-FD9D-7F8F-8D4A4FA047AC}"/>
              </a:ext>
            </a:extLst>
          </p:cNvPr>
          <p:cNvSpPr>
            <a:spLocks noGrp="1" noChangeArrowheads="1"/>
          </p:cNvSpPr>
          <p:nvPr>
            <p:ph type="title"/>
          </p:nvPr>
        </p:nvSpPr>
        <p:spPr/>
        <p:txBody>
          <a:bodyPr/>
          <a:lstStyle/>
          <a:p>
            <a:r>
              <a:rPr lang="en-US" dirty="0"/>
              <a:t>Twisted Pair Cables Types</a:t>
            </a:r>
          </a:p>
        </p:txBody>
      </p:sp>
      <p:sp>
        <p:nvSpPr>
          <p:cNvPr id="3" name="Content Placeholder 2">
            <a:extLst>
              <a:ext uri="{FF2B5EF4-FFF2-40B4-BE49-F238E27FC236}">
                <a16:creationId xmlns:a16="http://schemas.microsoft.com/office/drawing/2014/main" id="{13B88C40-2986-B3DB-13B3-9CBAF28AF307}"/>
              </a:ext>
            </a:extLst>
          </p:cNvPr>
          <p:cNvSpPr>
            <a:spLocks noGrp="1"/>
          </p:cNvSpPr>
          <p:nvPr>
            <p:ph idx="1"/>
          </p:nvPr>
        </p:nvSpPr>
        <p:spPr/>
        <p:txBody>
          <a:bodyPr/>
          <a:lstStyle/>
          <a:p>
            <a:r>
              <a:rPr lang="en-US" dirty="0"/>
              <a:t>Mainly Unshielded Twisted Pair (UTP) and Shielded Twisted Pair (STP) cables</a:t>
            </a:r>
          </a:p>
        </p:txBody>
      </p:sp>
      <p:pic>
        <p:nvPicPr>
          <p:cNvPr id="5" name="Picture 4" descr="Several different types of cables&#10;&#10;Description automatically generated">
            <a:extLst>
              <a:ext uri="{FF2B5EF4-FFF2-40B4-BE49-F238E27FC236}">
                <a16:creationId xmlns:a16="http://schemas.microsoft.com/office/drawing/2014/main" id="{98AD9161-D3C1-E28B-7877-36FDF0841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224" y="2751890"/>
            <a:ext cx="3843729" cy="3337151"/>
          </a:xfrm>
          <a:prstGeom prst="rect">
            <a:avLst/>
          </a:prstGeom>
        </p:spPr>
      </p:pic>
      <p:pic>
        <p:nvPicPr>
          <p:cNvPr id="7" name="Picture 6">
            <a:extLst>
              <a:ext uri="{FF2B5EF4-FFF2-40B4-BE49-F238E27FC236}">
                <a16:creationId xmlns:a16="http://schemas.microsoft.com/office/drawing/2014/main" id="{39A9E942-9E5A-5DD7-EBAC-DE34706A324A}"/>
              </a:ext>
            </a:extLst>
          </p:cNvPr>
          <p:cNvPicPr>
            <a:picLocks noChangeAspect="1"/>
          </p:cNvPicPr>
          <p:nvPr/>
        </p:nvPicPr>
        <p:blipFill>
          <a:blip r:embed="rId3"/>
          <a:stretch>
            <a:fillRect/>
          </a:stretch>
        </p:blipFill>
        <p:spPr>
          <a:xfrm>
            <a:off x="5072439" y="2861505"/>
            <a:ext cx="7011008" cy="3406435"/>
          </a:xfrm>
          <a:prstGeom prst="rect">
            <a:avLst/>
          </a:prstGeom>
        </p:spPr>
      </p:pic>
    </p:spTree>
    <p:extLst>
      <p:ext uri="{BB962C8B-B14F-4D97-AF65-F5344CB8AC3E}">
        <p14:creationId xmlns:p14="http://schemas.microsoft.com/office/powerpoint/2010/main" val="1665826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F16C-BE3D-7A1F-39BF-F5D35247A724}"/>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a16="http://schemas.microsoft.com/office/drawing/2014/main" id="{A4DEFCF9-625B-7562-927E-7DC1DB4D1D3E}"/>
              </a:ext>
            </a:extLst>
          </p:cNvPr>
          <p:cNvSpPr>
            <a:spLocks noGrp="1"/>
          </p:cNvSpPr>
          <p:nvPr>
            <p:ph idx="1"/>
          </p:nvPr>
        </p:nvSpPr>
        <p:spPr/>
        <p:txBody>
          <a:bodyPr>
            <a:normAutofit/>
          </a:bodyPr>
          <a:lstStyle/>
          <a:p>
            <a:r>
              <a:rPr lang="en-US" dirty="0"/>
              <a:t>To provide an overview of Local and Wide Area Network technologies and protocols and relate them to conceptual models.</a:t>
            </a:r>
          </a:p>
          <a:p>
            <a:r>
              <a:rPr lang="en-US" dirty="0"/>
              <a:t>To develop knowledge and skills relevant to the design implementation and configuration of network infrastructure.</a:t>
            </a:r>
          </a:p>
          <a:p>
            <a:r>
              <a:rPr lang="en-US" dirty="0"/>
              <a:t>To develop an awareness of current industry tools and standards used in computer network implementations and administrations.</a:t>
            </a:r>
          </a:p>
          <a:p>
            <a:r>
              <a:rPr lang="en-US" dirty="0"/>
              <a:t>To aware the students on the requirements and best practices in securing computer networks and network services.</a:t>
            </a:r>
          </a:p>
        </p:txBody>
      </p:sp>
      <p:sp>
        <p:nvSpPr>
          <p:cNvPr id="4" name="Slide Number Placeholder 3">
            <a:extLst>
              <a:ext uri="{FF2B5EF4-FFF2-40B4-BE49-F238E27FC236}">
                <a16:creationId xmlns:a16="http://schemas.microsoft.com/office/drawing/2014/main" id="{E1111A86-E658-2D86-064D-B8C2BA3FB299}"/>
              </a:ext>
            </a:extLst>
          </p:cNvPr>
          <p:cNvSpPr>
            <a:spLocks noGrp="1"/>
          </p:cNvSpPr>
          <p:nvPr>
            <p:ph type="sldNum" sz="quarter" idx="12"/>
          </p:nvPr>
        </p:nvSpPr>
        <p:spPr/>
        <p:txBody>
          <a:bodyPr/>
          <a:lstStyle/>
          <a:p>
            <a:fld id="{B74EB0F0-7D7E-412A-B235-20FE2876EE16}" type="slidenum">
              <a:rPr lang="en-US" smtClean="0"/>
              <a:t>3</a:t>
            </a:fld>
            <a:endParaRPr lang="en-US" dirty="0"/>
          </a:p>
        </p:txBody>
      </p:sp>
    </p:spTree>
    <p:extLst>
      <p:ext uri="{BB962C8B-B14F-4D97-AF65-F5344CB8AC3E}">
        <p14:creationId xmlns:p14="http://schemas.microsoft.com/office/powerpoint/2010/main" val="2399150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C270-76F8-85FE-1EF0-586464CE80BF}"/>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AFD3ED17-CEDB-B860-D1E2-965C9A82F36F}"/>
              </a:ext>
            </a:extLst>
          </p:cNvPr>
          <p:cNvSpPr>
            <a:spLocks noGrp="1"/>
          </p:cNvSpPr>
          <p:nvPr>
            <p:ph idx="1"/>
          </p:nvPr>
        </p:nvSpPr>
        <p:spPr/>
        <p:txBody>
          <a:bodyPr>
            <a:normAutofit fontScale="92500"/>
          </a:bodyPr>
          <a:lstStyle/>
          <a:p>
            <a:r>
              <a:rPr lang="en-US" dirty="0">
                <a:solidFill>
                  <a:srgbClr val="0070C0"/>
                </a:solidFill>
              </a:rPr>
              <a:t>Ethernet is a standard for connecting computers to a local area network (LAN).</a:t>
            </a:r>
          </a:p>
          <a:p>
            <a:r>
              <a:rPr lang="en-US" dirty="0">
                <a:solidFill>
                  <a:srgbClr val="0070C0"/>
                </a:solidFill>
              </a:rPr>
              <a:t>Twisted pair is the most economical LAN cable and is often used by older telephone networks, although many networks have twisted pair wiring somewhere within the network.</a:t>
            </a:r>
          </a:p>
          <a:p>
            <a:pPr lvl="1"/>
            <a:r>
              <a:rPr lang="en-US" dirty="0"/>
              <a:t>Common in building for digital signaling used at speed of 100’s Mb/s (CAT5) and 1000Mb/s (CAT5) over 100s meters. </a:t>
            </a:r>
          </a:p>
          <a:p>
            <a:pPr lvl="1"/>
            <a:r>
              <a:rPr lang="en-US" dirty="0"/>
              <a:t>Common for telephone interconnection at home and office buildings</a:t>
            </a:r>
          </a:p>
          <a:p>
            <a:r>
              <a:rPr lang="en-US" dirty="0"/>
              <a:t>Less expensive medium; limited in distance, bandwidth, and data rate. </a:t>
            </a:r>
          </a:p>
          <a:p>
            <a:endParaRPr lang="en-US" dirty="0"/>
          </a:p>
        </p:txBody>
      </p:sp>
      <p:sp>
        <p:nvSpPr>
          <p:cNvPr id="4" name="Slide Number Placeholder 3">
            <a:extLst>
              <a:ext uri="{FF2B5EF4-FFF2-40B4-BE49-F238E27FC236}">
                <a16:creationId xmlns:a16="http://schemas.microsoft.com/office/drawing/2014/main" id="{B0378A52-07EE-13FF-D987-455D42CD281D}"/>
              </a:ext>
            </a:extLst>
          </p:cNvPr>
          <p:cNvSpPr>
            <a:spLocks noGrp="1"/>
          </p:cNvSpPr>
          <p:nvPr>
            <p:ph type="sldNum" sz="quarter" idx="12"/>
          </p:nvPr>
        </p:nvSpPr>
        <p:spPr/>
        <p:txBody>
          <a:bodyPr/>
          <a:lstStyle/>
          <a:p>
            <a:fld id="{B74EB0F0-7D7E-412A-B235-20FE2876EE16}" type="slidenum">
              <a:rPr lang="en-US" smtClean="0"/>
              <a:t>30</a:t>
            </a:fld>
            <a:endParaRPr lang="en-US" dirty="0"/>
          </a:p>
        </p:txBody>
      </p:sp>
    </p:spTree>
    <p:extLst>
      <p:ext uri="{BB962C8B-B14F-4D97-AF65-F5344CB8AC3E}">
        <p14:creationId xmlns:p14="http://schemas.microsoft.com/office/powerpoint/2010/main" val="4219087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cables with different colors&#10;&#10;Description automatically generated with medium confidence">
            <a:extLst>
              <a:ext uri="{FF2B5EF4-FFF2-40B4-BE49-F238E27FC236}">
                <a16:creationId xmlns:a16="http://schemas.microsoft.com/office/drawing/2014/main" id="{6DA0B0D0-B29D-10B3-383B-A70E5CA37D3B}"/>
              </a:ext>
            </a:extLst>
          </p:cNvPr>
          <p:cNvPicPr>
            <a:picLocks noChangeAspect="1"/>
          </p:cNvPicPr>
          <p:nvPr/>
        </p:nvPicPr>
        <p:blipFill rotWithShape="1">
          <a:blip r:embed="rId3">
            <a:extLst>
              <a:ext uri="{28A0092B-C50C-407E-A947-70E740481C1C}">
                <a14:useLocalDpi xmlns:a14="http://schemas.microsoft.com/office/drawing/2010/main" val="0"/>
              </a:ext>
            </a:extLst>
          </a:blip>
          <a:srcRect t="16378"/>
          <a:stretch/>
        </p:blipFill>
        <p:spPr>
          <a:xfrm>
            <a:off x="95639" y="1558804"/>
            <a:ext cx="12192000" cy="4908213"/>
          </a:xfrm>
          <a:prstGeom prst="rect">
            <a:avLst/>
          </a:prstGeom>
        </p:spPr>
      </p:pic>
      <p:sp>
        <p:nvSpPr>
          <p:cNvPr id="304130" name="Rectangle 2"/>
          <p:cNvSpPr>
            <a:spLocks noGrp="1" noChangeArrowheads="1"/>
          </p:cNvSpPr>
          <p:nvPr>
            <p:ph type="title"/>
          </p:nvPr>
        </p:nvSpPr>
        <p:spPr/>
        <p:txBody>
          <a:bodyPr>
            <a:normAutofit/>
          </a:bodyPr>
          <a:lstStyle/>
          <a:p>
            <a:r>
              <a:rPr lang="en-US" dirty="0"/>
              <a:t>Categories of Twisted Pairs Cabling System</a:t>
            </a:r>
          </a:p>
        </p:txBody>
      </p:sp>
      <p:sp>
        <p:nvSpPr>
          <p:cNvPr id="8" name="Rectangle 7">
            <a:extLst>
              <a:ext uri="{FF2B5EF4-FFF2-40B4-BE49-F238E27FC236}">
                <a16:creationId xmlns:a16="http://schemas.microsoft.com/office/drawing/2014/main" id="{94A40BA3-C8F0-C414-87F1-6D34933160F8}"/>
              </a:ext>
            </a:extLst>
          </p:cNvPr>
          <p:cNvSpPr/>
          <p:nvPr/>
        </p:nvSpPr>
        <p:spPr>
          <a:xfrm>
            <a:off x="57539" y="1540260"/>
            <a:ext cx="12096361" cy="4908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04190" name="Group 62"/>
          <p:cNvGraphicFramePr>
            <a:graphicFrameLocks noGrp="1"/>
          </p:cNvGraphicFramePr>
          <p:nvPr>
            <p:ph idx="1"/>
          </p:nvPr>
        </p:nvGraphicFramePr>
        <p:xfrm>
          <a:off x="657225" y="1696464"/>
          <a:ext cx="10515598" cy="4595806"/>
        </p:xfrm>
        <a:graphic>
          <a:graphicData uri="http://schemas.openxmlformats.org/drawingml/2006/table">
            <a:tbl>
              <a:tblPr/>
              <a:tblGrid>
                <a:gridCol w="1839542">
                  <a:extLst>
                    <a:ext uri="{9D8B030D-6E8A-4147-A177-3AD203B41FA5}">
                      <a16:colId xmlns:a16="http://schemas.microsoft.com/office/drawing/2014/main" val="20000"/>
                    </a:ext>
                  </a:extLst>
                </a:gridCol>
                <a:gridCol w="1816816">
                  <a:extLst>
                    <a:ext uri="{9D8B030D-6E8A-4147-A177-3AD203B41FA5}">
                      <a16:colId xmlns:a16="http://schemas.microsoft.com/office/drawing/2014/main" val="20001"/>
                    </a:ext>
                  </a:extLst>
                </a:gridCol>
                <a:gridCol w="6859240">
                  <a:extLst>
                    <a:ext uri="{9D8B030D-6E8A-4147-A177-3AD203B41FA5}">
                      <a16:colId xmlns:a16="http://schemas.microsoft.com/office/drawing/2014/main" val="20002"/>
                    </a:ext>
                  </a:extLst>
                </a:gridCol>
              </a:tblGrid>
              <a:tr h="51798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Category</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Maximum data rate</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Usual application</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032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CAT 1</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Less than 1 Mbps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analog voice (plain old telephone service) Integrated Services Digital Network Basic Rate Interface in ISDN Doorbell wiring</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698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CAT 2</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4 Mbps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Mainly used in the IBM Cabling System for token ring networks</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98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CAT 3</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16 Mbps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Voice and data on 10BASE-T Ethernet (certify 16Mhz signal)</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70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CAT 4</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20 Mbps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Used in 16Mbps Token Ring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Otherwise not used much</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201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CAT 5</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100 Mbps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100 Mbps TPDDI</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155 Mbps asynchronous transfer mode (certify 100 </a:t>
                      </a:r>
                      <a:r>
                        <a:rPr kumimoji="0" lang="en-US" sz="1600" b="0" i="0" u="none" strike="noStrike" cap="none" normalizeH="0" baseline="0" dirty="0" err="1">
                          <a:ln>
                            <a:noFill/>
                          </a:ln>
                          <a:solidFill>
                            <a:schemeClr val="tx1"/>
                          </a:solidFill>
                          <a:effectLst/>
                          <a:latin typeface="Arial" charset="0"/>
                        </a:rPr>
                        <a:t>Mhz</a:t>
                      </a:r>
                      <a:r>
                        <a:rPr kumimoji="0" lang="en-US" sz="1600" b="0" i="0" u="none" strike="noStrike" cap="none" normalizeH="0" baseline="0" dirty="0">
                          <a:ln>
                            <a:noFill/>
                          </a:ln>
                          <a:solidFill>
                            <a:schemeClr val="tx1"/>
                          </a:solidFill>
                          <a:effectLst/>
                          <a:latin typeface="Arial" charset="0"/>
                        </a:rPr>
                        <a:t> signal)</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780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CAT 5e /6</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1000Mbps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LAN,CCTV any Data communication applications</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80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CAT 6a/7/8</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10Gbps/40Gbps</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Server rooms, LAN</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1880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4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dirty="0"/>
              <a:t>Optical Fibers </a:t>
            </a:r>
          </a:p>
        </p:txBody>
      </p:sp>
      <p:sp>
        <p:nvSpPr>
          <p:cNvPr id="307203" name="Rectangle 3"/>
          <p:cNvSpPr>
            <a:spLocks noGrp="1" noChangeArrowheads="1"/>
          </p:cNvSpPr>
          <p:nvPr>
            <p:ph idx="1"/>
          </p:nvPr>
        </p:nvSpPr>
        <p:spPr>
          <a:xfrm>
            <a:off x="811820" y="1558804"/>
            <a:ext cx="10816196" cy="4023360"/>
          </a:xfrm>
        </p:spPr>
        <p:txBody>
          <a:bodyPr>
            <a:noAutofit/>
          </a:bodyPr>
          <a:lstStyle/>
          <a:p>
            <a:r>
              <a:rPr lang="en-US" sz="3200" dirty="0"/>
              <a:t>Physical Description:</a:t>
            </a:r>
          </a:p>
          <a:p>
            <a:pPr lvl="1"/>
            <a:r>
              <a:rPr lang="en-US" dirty="0"/>
              <a:t>Glass or plastic core of optical fiber = 2 to125 </a:t>
            </a:r>
            <a:r>
              <a:rPr lang="en-US" dirty="0">
                <a:cs typeface="Arial" charset="0"/>
              </a:rPr>
              <a:t>µm</a:t>
            </a:r>
          </a:p>
          <a:p>
            <a:pPr lvl="1"/>
            <a:r>
              <a:rPr lang="en-US" dirty="0">
                <a:cs typeface="Arial" charset="0"/>
              </a:rPr>
              <a:t>Cladding is an insulating material</a:t>
            </a:r>
          </a:p>
          <a:p>
            <a:pPr lvl="1"/>
            <a:r>
              <a:rPr lang="en-US" dirty="0">
                <a:cs typeface="Arial" charset="0"/>
              </a:rPr>
              <a:t>Jacket is a protective cover</a:t>
            </a:r>
          </a:p>
          <a:p>
            <a:pPr lvl="1"/>
            <a:r>
              <a:rPr lang="en-US" dirty="0">
                <a:cs typeface="Arial" charset="0"/>
              </a:rPr>
              <a:t>Laser or light emitting diode provides transmission light source</a:t>
            </a:r>
            <a:endParaRPr lang="en-US" dirty="0"/>
          </a:p>
          <a:p>
            <a:endParaRPr lang="en-US" sz="3200" dirty="0"/>
          </a:p>
        </p:txBody>
      </p:sp>
      <p:pic>
        <p:nvPicPr>
          <p:cNvPr id="3" name="Picture 2" descr="Chart&#10;&#10;Description automatically generated with medium confidence">
            <a:extLst>
              <a:ext uri="{FF2B5EF4-FFF2-40B4-BE49-F238E27FC236}">
                <a16:creationId xmlns:a16="http://schemas.microsoft.com/office/drawing/2014/main" id="{E7950BE1-F776-4DC4-A08A-3904CFAC4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935" y="4037986"/>
            <a:ext cx="5842000" cy="1790700"/>
          </a:xfrm>
          <a:prstGeom prst="rect">
            <a:avLst/>
          </a:prstGeom>
        </p:spPr>
      </p:pic>
      <p:pic>
        <p:nvPicPr>
          <p:cNvPr id="5" name="Picture 4" descr="A picture containing cable, connector&#10;&#10;Description automatically generated">
            <a:extLst>
              <a:ext uri="{FF2B5EF4-FFF2-40B4-BE49-F238E27FC236}">
                <a16:creationId xmlns:a16="http://schemas.microsoft.com/office/drawing/2014/main" id="{A9B0D66A-035D-42C2-BA21-839EABB42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476" y="518746"/>
            <a:ext cx="2734904" cy="2734904"/>
          </a:xfrm>
          <a:prstGeom prst="rect">
            <a:avLst/>
          </a:prstGeom>
        </p:spPr>
      </p:pic>
    </p:spTree>
    <p:extLst>
      <p:ext uri="{BB962C8B-B14F-4D97-AF65-F5344CB8AC3E}">
        <p14:creationId xmlns:p14="http://schemas.microsoft.com/office/powerpoint/2010/main" val="3487084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4A87-CD2A-431F-B66F-9862465196BC}"/>
              </a:ext>
            </a:extLst>
          </p:cNvPr>
          <p:cNvSpPr>
            <a:spLocks noGrp="1"/>
          </p:cNvSpPr>
          <p:nvPr>
            <p:ph type="title"/>
          </p:nvPr>
        </p:nvSpPr>
        <p:spPr/>
        <p:txBody>
          <a:bodyPr/>
          <a:lstStyle/>
          <a:p>
            <a:r>
              <a:rPr lang="en-US" dirty="0"/>
              <a:t>Optical Fibers …</a:t>
            </a:r>
          </a:p>
        </p:txBody>
      </p:sp>
      <p:sp>
        <p:nvSpPr>
          <p:cNvPr id="3" name="Content Placeholder 2">
            <a:extLst>
              <a:ext uri="{FF2B5EF4-FFF2-40B4-BE49-F238E27FC236}">
                <a16:creationId xmlns:a16="http://schemas.microsoft.com/office/drawing/2014/main" id="{87F8D39B-1C2A-4F06-996F-DD867581D701}"/>
              </a:ext>
            </a:extLst>
          </p:cNvPr>
          <p:cNvSpPr>
            <a:spLocks noGrp="1"/>
          </p:cNvSpPr>
          <p:nvPr>
            <p:ph idx="1"/>
          </p:nvPr>
        </p:nvSpPr>
        <p:spPr>
          <a:xfrm>
            <a:off x="890803" y="1558804"/>
            <a:ext cx="10058400" cy="4023360"/>
          </a:xfrm>
        </p:spPr>
        <p:txBody>
          <a:bodyPr>
            <a:normAutofit/>
          </a:bodyPr>
          <a:lstStyle/>
          <a:p>
            <a:r>
              <a:rPr lang="en-US" sz="3200" dirty="0"/>
              <a:t>Applications:</a:t>
            </a:r>
          </a:p>
          <a:p>
            <a:pPr lvl="1"/>
            <a:r>
              <a:rPr lang="en-US" sz="2800" dirty="0"/>
              <a:t>Long distance telecommunication</a:t>
            </a:r>
          </a:p>
          <a:p>
            <a:pPr lvl="1"/>
            <a:r>
              <a:rPr lang="en-US" sz="2800" dirty="0"/>
              <a:t>Greater capacity; 2 Gb/s over 10’s of Km</a:t>
            </a:r>
          </a:p>
          <a:p>
            <a:pPr lvl="1"/>
            <a:r>
              <a:rPr lang="en-US" sz="2800" dirty="0"/>
              <a:t>Smaller size and lighter weight</a:t>
            </a:r>
          </a:p>
          <a:p>
            <a:pPr lvl="1"/>
            <a:r>
              <a:rPr lang="en-US" sz="2800" dirty="0"/>
              <a:t>Lower attenuation (reduction in strength of signal)</a:t>
            </a:r>
          </a:p>
          <a:p>
            <a:pPr lvl="1"/>
            <a:r>
              <a:rPr lang="en-US" sz="2800" dirty="0"/>
              <a:t>Electromagnetic isolation – not effected by external electromagnetic environment. Aka more privacy</a:t>
            </a:r>
          </a:p>
          <a:p>
            <a:pPr lvl="1"/>
            <a:r>
              <a:rPr lang="en-US" sz="2800" dirty="0"/>
              <a:t>Greater repeater spacing – fewer repeaters, reduces line regeneration cost</a:t>
            </a:r>
          </a:p>
          <a:p>
            <a:endParaRPr lang="en-US" sz="2800" dirty="0"/>
          </a:p>
        </p:txBody>
      </p:sp>
    </p:spTree>
    <p:extLst>
      <p:ext uri="{BB962C8B-B14F-4D97-AF65-F5344CB8AC3E}">
        <p14:creationId xmlns:p14="http://schemas.microsoft.com/office/powerpoint/2010/main" val="3813287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633999" y="263527"/>
            <a:ext cx="6574972" cy="1450757"/>
          </a:xfrm>
        </p:spPr>
        <p:txBody>
          <a:bodyPr>
            <a:normAutofit/>
          </a:bodyPr>
          <a:lstStyle/>
          <a:p>
            <a:r>
              <a:rPr lang="en-US" dirty="0"/>
              <a:t>Optical Fibers ….</a:t>
            </a:r>
          </a:p>
        </p:txBody>
      </p:sp>
      <p:sp>
        <p:nvSpPr>
          <p:cNvPr id="309251" name="Rectangle 3"/>
          <p:cNvSpPr>
            <a:spLocks noGrp="1" noChangeArrowheads="1"/>
          </p:cNvSpPr>
          <p:nvPr>
            <p:ph idx="1"/>
          </p:nvPr>
        </p:nvSpPr>
        <p:spPr>
          <a:xfrm>
            <a:off x="4359059" y="2198914"/>
            <a:ext cx="7190684" cy="3670180"/>
          </a:xfrm>
        </p:spPr>
        <p:txBody>
          <a:bodyPr>
            <a:normAutofit/>
          </a:bodyPr>
          <a:lstStyle/>
          <a:p>
            <a:r>
              <a:rPr lang="en-US" sz="2800" u="sng" dirty="0"/>
              <a:t>multimode fiber</a:t>
            </a:r>
            <a:r>
              <a:rPr lang="en-US" sz="2800" dirty="0"/>
              <a:t> is optical fiber that is designed to carry multiple light rays or modes concurrently, each at a slightly different reflection angle within the optical fiber core</a:t>
            </a:r>
          </a:p>
          <a:p>
            <a:r>
              <a:rPr lang="en-US" sz="2800" dirty="0"/>
              <a:t>For longer distances, </a:t>
            </a:r>
            <a:r>
              <a:rPr lang="en-US" sz="2800" u="sng" dirty="0"/>
              <a:t>single mode fiber</a:t>
            </a:r>
            <a:r>
              <a:rPr lang="en-US" sz="2800" dirty="0"/>
              <a:t> (sometimes called </a:t>
            </a:r>
            <a:r>
              <a:rPr lang="en-US" sz="2800" dirty="0" err="1"/>
              <a:t>monomode</a:t>
            </a:r>
            <a:r>
              <a:rPr lang="en-US" sz="2800" dirty="0"/>
              <a:t>) fiber is used. In single mode fiber a single ray or mode of light act as a carrier </a:t>
            </a:r>
          </a:p>
        </p:txBody>
      </p:sp>
      <p:pic>
        <p:nvPicPr>
          <p:cNvPr id="2050" name="Picture 2" descr="http://www.ad-net.com.tw/wp-content/uploads/2006/06/single-mode-vs-multimode-FIBERS.jpg">
            <a:extLst>
              <a:ext uri="{FF2B5EF4-FFF2-40B4-BE49-F238E27FC236}">
                <a16:creationId xmlns:a16="http://schemas.microsoft.com/office/drawing/2014/main" id="{00002636-9308-47B9-865A-14EF95CA2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99" y="2326965"/>
            <a:ext cx="4001315" cy="19406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with medium confidence">
            <a:extLst>
              <a:ext uri="{FF2B5EF4-FFF2-40B4-BE49-F238E27FC236}">
                <a16:creationId xmlns:a16="http://schemas.microsoft.com/office/drawing/2014/main" id="{0FFBCC44-8D1F-403C-B724-EE21D319C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253" y="5384981"/>
            <a:ext cx="4120331" cy="122432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27BE0CEB-748C-4392-84B4-D31994DB2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211" y="5233058"/>
            <a:ext cx="4610865" cy="1528172"/>
          </a:xfrm>
          <a:prstGeom prst="rect">
            <a:avLst/>
          </a:prstGeom>
        </p:spPr>
      </p:pic>
    </p:spTree>
    <p:extLst>
      <p:ext uri="{BB962C8B-B14F-4D97-AF65-F5344CB8AC3E}">
        <p14:creationId xmlns:p14="http://schemas.microsoft.com/office/powerpoint/2010/main" val="3613918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1717-1A21-47C4-8C0C-EF6620FDC6BA}"/>
              </a:ext>
            </a:extLst>
          </p:cNvPr>
          <p:cNvSpPr>
            <a:spLocks noGrp="1"/>
          </p:cNvSpPr>
          <p:nvPr>
            <p:ph type="title"/>
          </p:nvPr>
        </p:nvSpPr>
        <p:spPr/>
        <p:txBody>
          <a:bodyPr/>
          <a:lstStyle/>
          <a:p>
            <a:r>
              <a:rPr lang="en-US" dirty="0"/>
              <a:t>Wireless Communication</a:t>
            </a:r>
          </a:p>
        </p:txBody>
      </p:sp>
      <p:sp>
        <p:nvSpPr>
          <p:cNvPr id="3" name="Content Placeholder 2">
            <a:extLst>
              <a:ext uri="{FF2B5EF4-FFF2-40B4-BE49-F238E27FC236}">
                <a16:creationId xmlns:a16="http://schemas.microsoft.com/office/drawing/2014/main" id="{20F8789F-859C-4FA9-AB76-8DC8CB8360A9}"/>
              </a:ext>
            </a:extLst>
          </p:cNvPr>
          <p:cNvSpPr>
            <a:spLocks noGrp="1"/>
          </p:cNvSpPr>
          <p:nvPr>
            <p:ph idx="1"/>
          </p:nvPr>
        </p:nvSpPr>
        <p:spPr/>
        <p:txBody>
          <a:bodyPr/>
          <a:lstStyle/>
          <a:p>
            <a:r>
              <a:rPr lang="en-US" dirty="0"/>
              <a:t>Wireless communication plays a significant role in day-to-day life.</a:t>
            </a:r>
          </a:p>
          <a:p>
            <a:pPr lvl="1"/>
            <a:r>
              <a:rPr lang="en-US" dirty="0"/>
              <a:t>Wireless technology has become an integral part of our daily activities.</a:t>
            </a:r>
          </a:p>
          <a:p>
            <a:pPr lvl="1"/>
            <a:r>
              <a:rPr lang="en-US" dirty="0"/>
              <a:t>The transmission of data or information from one place to another wirelessly is referred to as wireless communication.</a:t>
            </a:r>
          </a:p>
          <a:p>
            <a:pPr lvl="2"/>
            <a:r>
              <a:rPr lang="en-US" dirty="0"/>
              <a:t>This provides an exchange of data without any conductor through RF and radio signals.</a:t>
            </a:r>
          </a:p>
          <a:p>
            <a:pPr lvl="2"/>
            <a:r>
              <a:rPr lang="en-US" dirty="0"/>
              <a:t>The term “wireless” refers to the communication or transmission of information over a distance without requiring wires, cables, or any other electrical conductors.</a:t>
            </a:r>
          </a:p>
          <a:p>
            <a:pPr lvl="3"/>
            <a:r>
              <a:rPr lang="en-US" dirty="0"/>
              <a:t>The information is transmitted across the devices over some meters to hundreds of kilometers through well-defined channels.</a:t>
            </a:r>
          </a:p>
        </p:txBody>
      </p:sp>
      <p:sp>
        <p:nvSpPr>
          <p:cNvPr id="4" name="Slide Number Placeholder 3">
            <a:extLst>
              <a:ext uri="{FF2B5EF4-FFF2-40B4-BE49-F238E27FC236}">
                <a16:creationId xmlns:a16="http://schemas.microsoft.com/office/drawing/2014/main" id="{B9E7A2DA-A0AC-4B05-90AB-115EB437C205}"/>
              </a:ext>
            </a:extLst>
          </p:cNvPr>
          <p:cNvSpPr>
            <a:spLocks noGrp="1"/>
          </p:cNvSpPr>
          <p:nvPr>
            <p:ph type="sldNum" sz="quarter" idx="12"/>
          </p:nvPr>
        </p:nvSpPr>
        <p:spPr/>
        <p:txBody>
          <a:bodyPr/>
          <a:lstStyle/>
          <a:p>
            <a:fld id="{B74EB0F0-7D7E-412A-B235-20FE2876EE16}" type="slidenum">
              <a:rPr lang="en-US" smtClean="0"/>
              <a:t>35</a:t>
            </a:fld>
            <a:endParaRPr lang="en-US"/>
          </a:p>
        </p:txBody>
      </p:sp>
      <p:sp>
        <p:nvSpPr>
          <p:cNvPr id="6" name="TextBox 5">
            <a:extLst>
              <a:ext uri="{FF2B5EF4-FFF2-40B4-BE49-F238E27FC236}">
                <a16:creationId xmlns:a16="http://schemas.microsoft.com/office/drawing/2014/main" id="{155C767F-99D4-422F-A0D8-100C46EDE3B1}"/>
              </a:ext>
            </a:extLst>
          </p:cNvPr>
          <p:cNvSpPr txBox="1"/>
          <p:nvPr/>
        </p:nvSpPr>
        <p:spPr>
          <a:xfrm>
            <a:off x="1910918" y="5442710"/>
            <a:ext cx="8786674" cy="646331"/>
          </a:xfrm>
          <a:prstGeom prst="rect">
            <a:avLst/>
          </a:prstGeom>
          <a:noFill/>
        </p:spPr>
        <p:txBody>
          <a:bodyPr wrap="square">
            <a:spAutoFit/>
          </a:bodyPr>
          <a:lstStyle/>
          <a:p>
            <a:r>
              <a:rPr lang="en-US" dirty="0">
                <a:solidFill>
                  <a:srgbClr val="0070C0"/>
                </a:solidFill>
              </a:rPr>
              <a:t>Some examples of wireless communication include cellular phones, GPS devices, TV/AC remotes, walkie-talkies, and car keys.</a:t>
            </a:r>
          </a:p>
        </p:txBody>
      </p:sp>
    </p:spTree>
    <p:extLst>
      <p:ext uri="{BB962C8B-B14F-4D97-AF65-F5344CB8AC3E}">
        <p14:creationId xmlns:p14="http://schemas.microsoft.com/office/powerpoint/2010/main" val="502183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6B22-B2E5-4DC7-9649-C8AE45F503D4}"/>
              </a:ext>
            </a:extLst>
          </p:cNvPr>
          <p:cNvSpPr>
            <a:spLocks noGrp="1"/>
          </p:cNvSpPr>
          <p:nvPr>
            <p:ph type="title"/>
          </p:nvPr>
        </p:nvSpPr>
        <p:spPr/>
        <p:txBody>
          <a:bodyPr/>
          <a:lstStyle/>
          <a:p>
            <a:r>
              <a:rPr lang="en-US" dirty="0"/>
              <a:t>Wireless Communication – Current Status</a:t>
            </a:r>
          </a:p>
        </p:txBody>
      </p:sp>
      <p:sp>
        <p:nvSpPr>
          <p:cNvPr id="3" name="Content Placeholder 2">
            <a:extLst>
              <a:ext uri="{FF2B5EF4-FFF2-40B4-BE49-F238E27FC236}">
                <a16:creationId xmlns:a16="http://schemas.microsoft.com/office/drawing/2014/main" id="{5B78D6A2-A377-498E-8E73-D045CDAD718E}"/>
              </a:ext>
            </a:extLst>
          </p:cNvPr>
          <p:cNvSpPr>
            <a:spLocks noGrp="1"/>
          </p:cNvSpPr>
          <p:nvPr>
            <p:ph idx="1"/>
          </p:nvPr>
        </p:nvSpPr>
        <p:spPr/>
        <p:txBody>
          <a:bodyPr/>
          <a:lstStyle/>
          <a:p>
            <a:r>
              <a:rPr lang="en-US" dirty="0"/>
              <a:t>With the increasing popularity of mobile devices, the demand for </a:t>
            </a:r>
            <a:r>
              <a:rPr lang="en-US" b="1" dirty="0">
                <a:solidFill>
                  <a:srgbClr val="0070C0"/>
                </a:solidFill>
              </a:rPr>
              <a:t>mobile communication </a:t>
            </a:r>
            <a:r>
              <a:rPr lang="en-US" dirty="0"/>
              <a:t>technology continues to rapidly grow all around the world. </a:t>
            </a:r>
          </a:p>
          <a:p>
            <a:pPr lvl="1"/>
            <a:r>
              <a:rPr lang="en-US" sz="2400" dirty="0"/>
              <a:t>The global mobile data traffic, increase from 7 exabytes per month in 2016 to 49 exabytes per month by 2021. </a:t>
            </a:r>
          </a:p>
          <a:p>
            <a:pPr lvl="1"/>
            <a:r>
              <a:rPr lang="en-US" sz="2400" dirty="0"/>
              <a:t>As of June 2017, the number of mobile wireless subscriptions worldwide already was at around 7.7 billion, with the GSM, LTE, and HSPA technologies accounting for almost all of connections.</a:t>
            </a:r>
          </a:p>
        </p:txBody>
      </p:sp>
      <p:sp>
        <p:nvSpPr>
          <p:cNvPr id="4" name="Slide Number Placeholder 3">
            <a:extLst>
              <a:ext uri="{FF2B5EF4-FFF2-40B4-BE49-F238E27FC236}">
                <a16:creationId xmlns:a16="http://schemas.microsoft.com/office/drawing/2014/main" id="{3D7BF420-77AD-4492-BC5B-4F02DCEF66E1}"/>
              </a:ext>
            </a:extLst>
          </p:cNvPr>
          <p:cNvSpPr>
            <a:spLocks noGrp="1"/>
          </p:cNvSpPr>
          <p:nvPr>
            <p:ph type="sldNum" sz="quarter" idx="12"/>
          </p:nvPr>
        </p:nvSpPr>
        <p:spPr/>
        <p:txBody>
          <a:bodyPr/>
          <a:lstStyle/>
          <a:p>
            <a:fld id="{B74EB0F0-7D7E-412A-B235-20FE2876EE16}" type="slidenum">
              <a:rPr lang="en-US" smtClean="0"/>
              <a:t>36</a:t>
            </a:fld>
            <a:endParaRPr lang="en-US" dirty="0"/>
          </a:p>
        </p:txBody>
      </p:sp>
      <p:pic>
        <p:nvPicPr>
          <p:cNvPr id="6" name="Picture 5">
            <a:extLst>
              <a:ext uri="{FF2B5EF4-FFF2-40B4-BE49-F238E27FC236}">
                <a16:creationId xmlns:a16="http://schemas.microsoft.com/office/drawing/2014/main" id="{C926F246-CEAC-42D3-B5BB-13D5C6E56440}"/>
              </a:ext>
            </a:extLst>
          </p:cNvPr>
          <p:cNvPicPr>
            <a:picLocks noChangeAspect="1"/>
          </p:cNvPicPr>
          <p:nvPr/>
        </p:nvPicPr>
        <p:blipFill>
          <a:blip r:embed="rId2"/>
          <a:stretch>
            <a:fillRect/>
          </a:stretch>
        </p:blipFill>
        <p:spPr>
          <a:xfrm>
            <a:off x="4012706" y="4788641"/>
            <a:ext cx="2743200" cy="1932834"/>
          </a:xfrm>
          <a:prstGeom prst="rect">
            <a:avLst/>
          </a:prstGeom>
        </p:spPr>
      </p:pic>
      <p:pic>
        <p:nvPicPr>
          <p:cNvPr id="8" name="Picture 7">
            <a:extLst>
              <a:ext uri="{FF2B5EF4-FFF2-40B4-BE49-F238E27FC236}">
                <a16:creationId xmlns:a16="http://schemas.microsoft.com/office/drawing/2014/main" id="{9FA142D7-5CAD-444B-8BB7-312FCE2A1D92}"/>
              </a:ext>
            </a:extLst>
          </p:cNvPr>
          <p:cNvPicPr>
            <a:picLocks noChangeAspect="1"/>
          </p:cNvPicPr>
          <p:nvPr/>
        </p:nvPicPr>
        <p:blipFill>
          <a:blip r:embed="rId3"/>
          <a:stretch>
            <a:fillRect/>
          </a:stretch>
        </p:blipFill>
        <p:spPr>
          <a:xfrm>
            <a:off x="7779239" y="4601859"/>
            <a:ext cx="3574561" cy="2256141"/>
          </a:xfrm>
          <a:prstGeom prst="rect">
            <a:avLst/>
          </a:prstGeom>
        </p:spPr>
      </p:pic>
    </p:spTree>
    <p:extLst>
      <p:ext uri="{BB962C8B-B14F-4D97-AF65-F5344CB8AC3E}">
        <p14:creationId xmlns:p14="http://schemas.microsoft.com/office/powerpoint/2010/main" val="835222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C007-1626-468F-9E18-7B55BA4F5B0E}"/>
              </a:ext>
            </a:extLst>
          </p:cNvPr>
          <p:cNvSpPr>
            <a:spLocks noGrp="1"/>
          </p:cNvSpPr>
          <p:nvPr>
            <p:ph type="title"/>
          </p:nvPr>
        </p:nvSpPr>
        <p:spPr/>
        <p:txBody>
          <a:bodyPr/>
          <a:lstStyle/>
          <a:p>
            <a:r>
              <a:rPr lang="en-US" dirty="0"/>
              <a:t>Why it is So Popular</a:t>
            </a:r>
          </a:p>
        </p:txBody>
      </p:sp>
      <p:sp>
        <p:nvSpPr>
          <p:cNvPr id="3" name="Content Placeholder 2">
            <a:extLst>
              <a:ext uri="{FF2B5EF4-FFF2-40B4-BE49-F238E27FC236}">
                <a16:creationId xmlns:a16="http://schemas.microsoft.com/office/drawing/2014/main" id="{B4A06FE0-7C7A-44F2-86D4-68ED02E3CBD5}"/>
              </a:ext>
            </a:extLst>
          </p:cNvPr>
          <p:cNvSpPr>
            <a:spLocks noGrp="1"/>
          </p:cNvSpPr>
          <p:nvPr>
            <p:ph idx="1"/>
          </p:nvPr>
        </p:nvSpPr>
        <p:spPr/>
        <p:txBody>
          <a:bodyPr>
            <a:normAutofit fontScale="85000" lnSpcReduction="20000"/>
          </a:bodyPr>
          <a:lstStyle/>
          <a:p>
            <a:r>
              <a:rPr lang="en-US" dirty="0"/>
              <a:t>Convenience</a:t>
            </a:r>
          </a:p>
          <a:p>
            <a:pPr lvl="1"/>
            <a:r>
              <a:rPr lang="en-US" dirty="0"/>
              <a:t>Ability to provide user mobility, meaning that unlike wired communication, the destination address doesn’t mean a fixed destination location.</a:t>
            </a:r>
          </a:p>
          <a:p>
            <a:r>
              <a:rPr lang="en-US" dirty="0"/>
              <a:t>Cost-effectiveness</a:t>
            </a:r>
          </a:p>
          <a:p>
            <a:pPr lvl="1"/>
            <a:r>
              <a:rPr lang="en-US" dirty="0"/>
              <a:t>Absence of the need for additional infrastructure for every new member of the network implies a lower installation cost per person.</a:t>
            </a:r>
          </a:p>
          <a:p>
            <a:pPr lvl="1"/>
            <a:r>
              <a:rPr lang="en-US" dirty="0"/>
              <a:t>Maintenance costs are also quite low as a majority of the components of the wireless systems are not physical entities that could fall victim to wear and tear.</a:t>
            </a:r>
          </a:p>
          <a:p>
            <a:r>
              <a:rPr lang="en-US" dirty="0"/>
              <a:t>Speed</a:t>
            </a:r>
          </a:p>
          <a:p>
            <a:pPr lvl="1"/>
            <a:r>
              <a:rPr lang="en-US" dirty="0"/>
              <a:t>Advent of 4G technology and Voice-over-LTE, have enabled higher rates of data transfer to a wider audience, without sacrificing the connectivity strength.</a:t>
            </a:r>
          </a:p>
          <a:p>
            <a:pPr marL="0" indent="0">
              <a:buNone/>
            </a:pPr>
            <a:endParaRPr lang="en-US" dirty="0"/>
          </a:p>
        </p:txBody>
      </p:sp>
      <p:sp>
        <p:nvSpPr>
          <p:cNvPr id="4" name="Slide Number Placeholder 3">
            <a:extLst>
              <a:ext uri="{FF2B5EF4-FFF2-40B4-BE49-F238E27FC236}">
                <a16:creationId xmlns:a16="http://schemas.microsoft.com/office/drawing/2014/main" id="{1DCAF7FA-E5C4-4768-8617-F31D7C26AEAE}"/>
              </a:ext>
            </a:extLst>
          </p:cNvPr>
          <p:cNvSpPr>
            <a:spLocks noGrp="1"/>
          </p:cNvSpPr>
          <p:nvPr>
            <p:ph type="sldNum" sz="quarter" idx="12"/>
          </p:nvPr>
        </p:nvSpPr>
        <p:spPr/>
        <p:txBody>
          <a:bodyPr/>
          <a:lstStyle/>
          <a:p>
            <a:fld id="{B74EB0F0-7D7E-412A-B235-20FE2876EE16}" type="slidenum">
              <a:rPr lang="en-US" smtClean="0"/>
              <a:t>37</a:t>
            </a:fld>
            <a:endParaRPr lang="en-US"/>
          </a:p>
        </p:txBody>
      </p:sp>
      <p:sp>
        <p:nvSpPr>
          <p:cNvPr id="5" name="Arrow: Striped Right 4">
            <a:extLst>
              <a:ext uri="{FF2B5EF4-FFF2-40B4-BE49-F238E27FC236}">
                <a16:creationId xmlns:a16="http://schemas.microsoft.com/office/drawing/2014/main" id="{B37917F0-3218-C0F9-C0FE-43A5A6C42E7E}"/>
              </a:ext>
            </a:extLst>
          </p:cNvPr>
          <p:cNvSpPr/>
          <p:nvPr/>
        </p:nvSpPr>
        <p:spPr>
          <a:xfrm rot="16200000">
            <a:off x="-1481272" y="3329067"/>
            <a:ext cx="4222786" cy="1040058"/>
          </a:xfrm>
          <a:prstGeom prst="stripedRightArrow">
            <a:avLst/>
          </a:prstGeom>
          <a:gradFill flip="none" rotWithShape="1">
            <a:gsLst>
              <a:gs pos="0">
                <a:schemeClr val="bg2"/>
              </a:gs>
              <a:gs pos="46000">
                <a:schemeClr val="accent1">
                  <a:lumMod val="40000"/>
                  <a:lumOff val="60000"/>
                </a:schemeClr>
              </a:gs>
              <a:gs pos="100000">
                <a:schemeClr val="accent1">
                  <a:lumMod val="6000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506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DAF0-BE85-40FF-9344-AEF1C50D9AE6}"/>
              </a:ext>
            </a:extLst>
          </p:cNvPr>
          <p:cNvSpPr>
            <a:spLocks noGrp="1"/>
          </p:cNvSpPr>
          <p:nvPr>
            <p:ph type="title"/>
          </p:nvPr>
        </p:nvSpPr>
        <p:spPr/>
        <p:txBody>
          <a:bodyPr/>
          <a:lstStyle/>
          <a:p>
            <a:r>
              <a:rPr lang="en-US" dirty="0"/>
              <a:t>History of Wireless Communication</a:t>
            </a:r>
          </a:p>
        </p:txBody>
      </p:sp>
      <p:pic>
        <p:nvPicPr>
          <p:cNvPr id="6" name="Content Placeholder 5">
            <a:extLst>
              <a:ext uri="{FF2B5EF4-FFF2-40B4-BE49-F238E27FC236}">
                <a16:creationId xmlns:a16="http://schemas.microsoft.com/office/drawing/2014/main" id="{CB4785BF-ADBA-41B7-A34C-AE3EB290B6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3592" y="1640659"/>
            <a:ext cx="6898870" cy="5080816"/>
          </a:xfrm>
        </p:spPr>
      </p:pic>
      <p:sp>
        <p:nvSpPr>
          <p:cNvPr id="4" name="Slide Number Placeholder 3">
            <a:extLst>
              <a:ext uri="{FF2B5EF4-FFF2-40B4-BE49-F238E27FC236}">
                <a16:creationId xmlns:a16="http://schemas.microsoft.com/office/drawing/2014/main" id="{8DB5A262-551E-4F6C-8F6C-5CED040B8733}"/>
              </a:ext>
            </a:extLst>
          </p:cNvPr>
          <p:cNvSpPr>
            <a:spLocks noGrp="1"/>
          </p:cNvSpPr>
          <p:nvPr>
            <p:ph type="sldNum" sz="quarter" idx="12"/>
          </p:nvPr>
        </p:nvSpPr>
        <p:spPr/>
        <p:txBody>
          <a:bodyPr/>
          <a:lstStyle/>
          <a:p>
            <a:fld id="{B74EB0F0-7D7E-412A-B235-20FE2876EE16}" type="slidenum">
              <a:rPr lang="en-US" smtClean="0"/>
              <a:t>38</a:t>
            </a:fld>
            <a:endParaRPr lang="en-US"/>
          </a:p>
        </p:txBody>
      </p:sp>
      <p:sp>
        <p:nvSpPr>
          <p:cNvPr id="8" name="TextBox 7">
            <a:extLst>
              <a:ext uri="{FF2B5EF4-FFF2-40B4-BE49-F238E27FC236}">
                <a16:creationId xmlns:a16="http://schemas.microsoft.com/office/drawing/2014/main" id="{35878327-17C9-4C18-A244-AAF3E1FC6146}"/>
              </a:ext>
            </a:extLst>
          </p:cNvPr>
          <p:cNvSpPr txBox="1"/>
          <p:nvPr/>
        </p:nvSpPr>
        <p:spPr>
          <a:xfrm>
            <a:off x="650289" y="1640658"/>
            <a:ext cx="3717525" cy="2677656"/>
          </a:xfrm>
          <a:prstGeom prst="rect">
            <a:avLst/>
          </a:prstGeom>
          <a:noFill/>
        </p:spPr>
        <p:txBody>
          <a:bodyPr wrap="square">
            <a:spAutoFit/>
          </a:bodyPr>
          <a:lstStyle/>
          <a:p>
            <a:r>
              <a:rPr lang="en-US" sz="1400" dirty="0"/>
              <a:t>In </a:t>
            </a:r>
            <a:r>
              <a:rPr lang="en-US" sz="1400" b="1" dirty="0"/>
              <a:t>1873</a:t>
            </a:r>
            <a:r>
              <a:rPr lang="en-US" sz="1400" dirty="0"/>
              <a:t>, Maxwell proposed the idea of using electromagnetic waves to propagate the transmission of message signals, which is the underlying concept behind wireless communication.</a:t>
            </a:r>
          </a:p>
          <a:p>
            <a:endParaRPr lang="en-US" sz="1400" dirty="0"/>
          </a:p>
          <a:p>
            <a:r>
              <a:rPr lang="en-US" sz="1400" dirty="0"/>
              <a:t>Guglielmo Marconi invented the first wireless device, the wireless Telegraph, in </a:t>
            </a:r>
            <a:r>
              <a:rPr lang="en-US" sz="1400" b="1" dirty="0"/>
              <a:t>1896 </a:t>
            </a:r>
            <a:r>
              <a:rPr lang="en-US" sz="1400" dirty="0"/>
              <a:t>and was awarded the patent for his radio the same year. The very next year, the first wireless message was sent, which read “Are you ready?”, across a distance of 6km.</a:t>
            </a:r>
          </a:p>
        </p:txBody>
      </p:sp>
    </p:spTree>
    <p:extLst>
      <p:ext uri="{BB962C8B-B14F-4D97-AF65-F5344CB8AC3E}">
        <p14:creationId xmlns:p14="http://schemas.microsoft.com/office/powerpoint/2010/main" val="308702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DF36-B301-4A06-97BA-825225DA5FFD}"/>
              </a:ext>
            </a:extLst>
          </p:cNvPr>
          <p:cNvSpPr>
            <a:spLocks noGrp="1"/>
          </p:cNvSpPr>
          <p:nvPr>
            <p:ph type="title"/>
          </p:nvPr>
        </p:nvSpPr>
        <p:spPr/>
        <p:txBody>
          <a:bodyPr/>
          <a:lstStyle/>
          <a:p>
            <a:r>
              <a:rPr lang="en-US" dirty="0"/>
              <a:t>Evolution …</a:t>
            </a:r>
          </a:p>
        </p:txBody>
      </p:sp>
      <p:sp>
        <p:nvSpPr>
          <p:cNvPr id="3" name="Content Placeholder 2">
            <a:extLst>
              <a:ext uri="{FF2B5EF4-FFF2-40B4-BE49-F238E27FC236}">
                <a16:creationId xmlns:a16="http://schemas.microsoft.com/office/drawing/2014/main" id="{CB79A5B4-D5C2-4AE5-B325-AAC3F7F9B731}"/>
              </a:ext>
            </a:extLst>
          </p:cNvPr>
          <p:cNvSpPr>
            <a:spLocks noGrp="1"/>
          </p:cNvSpPr>
          <p:nvPr>
            <p:ph idx="1"/>
          </p:nvPr>
        </p:nvSpPr>
        <p:spPr/>
        <p:txBody>
          <a:bodyPr/>
          <a:lstStyle/>
          <a:p>
            <a:r>
              <a:rPr lang="en-US" dirty="0"/>
              <a:t>After 1990…</a:t>
            </a:r>
          </a:p>
        </p:txBody>
      </p:sp>
      <p:sp>
        <p:nvSpPr>
          <p:cNvPr id="4" name="Slide Number Placeholder 3">
            <a:extLst>
              <a:ext uri="{FF2B5EF4-FFF2-40B4-BE49-F238E27FC236}">
                <a16:creationId xmlns:a16="http://schemas.microsoft.com/office/drawing/2014/main" id="{65693AFC-D552-401D-89AB-93BD658098C9}"/>
              </a:ext>
            </a:extLst>
          </p:cNvPr>
          <p:cNvSpPr>
            <a:spLocks noGrp="1"/>
          </p:cNvSpPr>
          <p:nvPr>
            <p:ph type="sldNum" sz="quarter" idx="12"/>
          </p:nvPr>
        </p:nvSpPr>
        <p:spPr/>
        <p:txBody>
          <a:bodyPr/>
          <a:lstStyle/>
          <a:p>
            <a:fld id="{B74EB0F0-7D7E-412A-B235-20FE2876EE16}" type="slidenum">
              <a:rPr lang="en-US" smtClean="0"/>
              <a:t>39</a:t>
            </a:fld>
            <a:endParaRPr lang="en-US"/>
          </a:p>
        </p:txBody>
      </p:sp>
      <p:pic>
        <p:nvPicPr>
          <p:cNvPr id="5" name="Content Placeholder 5">
            <a:extLst>
              <a:ext uri="{FF2B5EF4-FFF2-40B4-BE49-F238E27FC236}">
                <a16:creationId xmlns:a16="http://schemas.microsoft.com/office/drawing/2014/main" id="{C3500B21-5DC2-448A-839B-CC145F74774A}"/>
              </a:ext>
            </a:extLst>
          </p:cNvPr>
          <p:cNvPicPr>
            <a:picLocks noChangeAspect="1"/>
          </p:cNvPicPr>
          <p:nvPr/>
        </p:nvPicPr>
        <p:blipFill rotWithShape="1">
          <a:blip r:embed="rId2">
            <a:extLst>
              <a:ext uri="{28A0092B-C50C-407E-A947-70E740481C1C}">
                <a14:useLocalDpi xmlns:a14="http://schemas.microsoft.com/office/drawing/2010/main" val="0"/>
              </a:ext>
            </a:extLst>
          </a:blip>
          <a:srcRect l="51560"/>
          <a:stretch/>
        </p:blipFill>
        <p:spPr>
          <a:xfrm>
            <a:off x="8300620" y="1640659"/>
            <a:ext cx="3341841" cy="5080816"/>
          </a:xfrm>
          <a:prstGeom prst="rect">
            <a:avLst/>
          </a:prstGeom>
        </p:spPr>
      </p:pic>
      <p:sp>
        <p:nvSpPr>
          <p:cNvPr id="14" name="TextBox 13">
            <a:extLst>
              <a:ext uri="{FF2B5EF4-FFF2-40B4-BE49-F238E27FC236}">
                <a16:creationId xmlns:a16="http://schemas.microsoft.com/office/drawing/2014/main" id="{F1E378C2-9A6A-4E05-9264-3AA2595E695E}"/>
              </a:ext>
            </a:extLst>
          </p:cNvPr>
          <p:cNvSpPr txBox="1"/>
          <p:nvPr/>
        </p:nvSpPr>
        <p:spPr>
          <a:xfrm>
            <a:off x="1174071" y="2197196"/>
            <a:ext cx="6700421" cy="3970318"/>
          </a:xfrm>
          <a:prstGeom prst="rect">
            <a:avLst/>
          </a:prstGeom>
          <a:noFill/>
        </p:spPr>
        <p:txBody>
          <a:bodyPr wrap="square">
            <a:spAutoFit/>
          </a:bodyPr>
          <a:lstStyle/>
          <a:p>
            <a:pPr marL="285750" indent="-285750">
              <a:buFont typeface="Arial" panose="020B0604020202020204" pitchFamily="34" charset="0"/>
              <a:buChar char="•"/>
            </a:pPr>
            <a:r>
              <a:rPr lang="en-US" dirty="0"/>
              <a:t>In the </a:t>
            </a:r>
            <a:r>
              <a:rPr lang="en-US" b="1" dirty="0"/>
              <a:t>1990s, </a:t>
            </a:r>
            <a:r>
              <a:rPr lang="en-US" b="1" dirty="0">
                <a:solidFill>
                  <a:srgbClr val="0070C0"/>
                </a:solidFill>
              </a:rPr>
              <a:t>GSM</a:t>
            </a:r>
            <a:r>
              <a:rPr lang="en-US" b="1" dirty="0"/>
              <a:t> </a:t>
            </a:r>
            <a:r>
              <a:rPr lang="en-US" dirty="0"/>
              <a:t>came into the picture, connecting many more people, and brought about the second generation of mobile telephony(2G).</a:t>
            </a:r>
          </a:p>
          <a:p>
            <a:pPr marL="285750" indent="-285750">
              <a:buFont typeface="Arial" panose="020B0604020202020204" pitchFamily="34" charset="0"/>
              <a:buChar char="•"/>
            </a:pPr>
            <a:r>
              <a:rPr lang="en-US" b="1" dirty="0">
                <a:solidFill>
                  <a:srgbClr val="0070C0"/>
                </a:solidFill>
              </a:rPr>
              <a:t>Wireless Fidelity(</a:t>
            </a:r>
            <a:r>
              <a:rPr lang="en-US" b="1" dirty="0" err="1">
                <a:solidFill>
                  <a:srgbClr val="0070C0"/>
                </a:solidFill>
              </a:rPr>
              <a:t>WiFi</a:t>
            </a:r>
            <a:r>
              <a:rPr lang="en-US" b="1" dirty="0">
                <a:solidFill>
                  <a:srgbClr val="0070C0"/>
                </a:solidFill>
              </a:rPr>
              <a:t>) </a:t>
            </a:r>
            <a:r>
              <a:rPr lang="en-US" dirty="0"/>
              <a:t>came into existence in the late </a:t>
            </a:r>
            <a:r>
              <a:rPr lang="en-US" b="1" dirty="0"/>
              <a:t>1990s</a:t>
            </a:r>
            <a:r>
              <a:rPr lang="en-US" dirty="0"/>
              <a:t>.</a:t>
            </a:r>
          </a:p>
          <a:p>
            <a:pPr marL="285750" indent="-285750">
              <a:buFont typeface="Arial" panose="020B0604020202020204" pitchFamily="34" charset="0"/>
              <a:buChar char="•"/>
            </a:pPr>
            <a:r>
              <a:rPr lang="en-US" dirty="0"/>
              <a:t>Soon after, in the </a:t>
            </a:r>
            <a:r>
              <a:rPr lang="en-US" b="1" dirty="0">
                <a:solidFill>
                  <a:schemeClr val="accent5">
                    <a:lumMod val="50000"/>
                  </a:schemeClr>
                </a:solidFill>
              </a:rPr>
              <a:t>year 2000, Bluetooth </a:t>
            </a:r>
            <a:r>
              <a:rPr lang="en-US" dirty="0"/>
              <a:t>was invented along with the release of the third-generation (3G) of mobile telephony. These two technologies revolutionized the way people shared messages, bringing more into the wireless world.</a:t>
            </a:r>
          </a:p>
          <a:p>
            <a:pPr marL="285750" indent="-285750">
              <a:buFont typeface="Arial" panose="020B0604020202020204" pitchFamily="34" charset="0"/>
              <a:buChar char="•"/>
            </a:pPr>
            <a:r>
              <a:rPr lang="en-US" dirty="0"/>
              <a:t>In </a:t>
            </a:r>
            <a:r>
              <a:rPr lang="en-US" b="1" dirty="0"/>
              <a:t>2007</a:t>
            </a:r>
            <a:r>
              <a:rPr lang="en-US" dirty="0"/>
              <a:t>, Apple released its first iPhone (the first “actual smartphone”), which lead to an exponential increase in the number of smartphones in the market.</a:t>
            </a:r>
          </a:p>
          <a:p>
            <a:pPr marL="285750" indent="-285750">
              <a:buFont typeface="Arial" panose="020B0604020202020204" pitchFamily="34" charset="0"/>
              <a:buChar char="•"/>
            </a:pPr>
            <a:r>
              <a:rPr lang="en-US" dirty="0"/>
              <a:t>In </a:t>
            </a:r>
            <a:r>
              <a:rPr lang="en-US" b="1" dirty="0">
                <a:solidFill>
                  <a:srgbClr val="0070C0"/>
                </a:solidFill>
              </a:rPr>
              <a:t>2010, the fourth generation(4G</a:t>
            </a:r>
            <a:r>
              <a:rPr lang="en-US" dirty="0"/>
              <a:t>) of mobile telephony rolled out, which provide facilities such as Voice over LTE.</a:t>
            </a:r>
          </a:p>
          <a:p>
            <a:pPr marL="285750" indent="-285750">
              <a:buFont typeface="Arial" panose="020B0604020202020204" pitchFamily="34" charset="0"/>
              <a:buChar char="•"/>
            </a:pPr>
            <a:r>
              <a:rPr lang="en-US" b="1" dirty="0">
                <a:solidFill>
                  <a:srgbClr val="FF0000"/>
                </a:solidFill>
              </a:rPr>
              <a:t>Now we have 5G in 2020</a:t>
            </a:r>
          </a:p>
        </p:txBody>
      </p:sp>
    </p:spTree>
    <p:extLst>
      <p:ext uri="{BB962C8B-B14F-4D97-AF65-F5344CB8AC3E}">
        <p14:creationId xmlns:p14="http://schemas.microsoft.com/office/powerpoint/2010/main" val="324354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29A9-FB2E-15DD-9E55-925C01C8AC57}"/>
              </a:ext>
            </a:extLst>
          </p:cNvPr>
          <p:cNvSpPr>
            <a:spLocks noGrp="1"/>
          </p:cNvSpPr>
          <p:nvPr>
            <p:ph type="title"/>
          </p:nvPr>
        </p:nvSpPr>
        <p:spPr/>
        <p:txBody>
          <a:bodyPr/>
          <a:lstStyle/>
          <a:p>
            <a:r>
              <a:rPr lang="en-US" dirty="0"/>
              <a:t>Session Plan</a:t>
            </a:r>
          </a:p>
        </p:txBody>
      </p:sp>
      <p:graphicFrame>
        <p:nvGraphicFramePr>
          <p:cNvPr id="6" name="Content Placeholder 5">
            <a:extLst>
              <a:ext uri="{FF2B5EF4-FFF2-40B4-BE49-F238E27FC236}">
                <a16:creationId xmlns:a16="http://schemas.microsoft.com/office/drawing/2014/main" id="{D571E472-CEBA-A2D0-1B4C-D0AC505D7BD9}"/>
              </a:ext>
            </a:extLst>
          </p:cNvPr>
          <p:cNvGraphicFramePr>
            <a:graphicFrameLocks noGrp="1"/>
          </p:cNvGraphicFramePr>
          <p:nvPr>
            <p:ph idx="1"/>
            <p:extLst>
              <p:ext uri="{D42A27DB-BD31-4B8C-83A1-F6EECF244321}">
                <p14:modId xmlns:p14="http://schemas.microsoft.com/office/powerpoint/2010/main" val="3456092564"/>
              </p:ext>
            </p:extLst>
          </p:nvPr>
        </p:nvGraphicFramePr>
        <p:xfrm>
          <a:off x="1129848" y="1558804"/>
          <a:ext cx="9174358" cy="3604446"/>
        </p:xfrm>
        <a:graphic>
          <a:graphicData uri="http://schemas.openxmlformats.org/drawingml/2006/table">
            <a:tbl>
              <a:tblPr>
                <a:tableStyleId>{5C22544A-7EE6-4342-B048-85BDC9FD1C3A}</a:tableStyleId>
              </a:tblPr>
              <a:tblGrid>
                <a:gridCol w="2173791">
                  <a:extLst>
                    <a:ext uri="{9D8B030D-6E8A-4147-A177-3AD203B41FA5}">
                      <a16:colId xmlns:a16="http://schemas.microsoft.com/office/drawing/2014/main" val="2740221130"/>
                    </a:ext>
                  </a:extLst>
                </a:gridCol>
                <a:gridCol w="4817806">
                  <a:extLst>
                    <a:ext uri="{9D8B030D-6E8A-4147-A177-3AD203B41FA5}">
                      <a16:colId xmlns:a16="http://schemas.microsoft.com/office/drawing/2014/main" val="3996117126"/>
                    </a:ext>
                  </a:extLst>
                </a:gridCol>
                <a:gridCol w="2182761">
                  <a:extLst>
                    <a:ext uri="{9D8B030D-6E8A-4147-A177-3AD203B41FA5}">
                      <a16:colId xmlns:a16="http://schemas.microsoft.com/office/drawing/2014/main" val="1055457858"/>
                    </a:ext>
                  </a:extLst>
                </a:gridCol>
              </a:tblGrid>
              <a:tr h="861246">
                <a:tc>
                  <a:txBody>
                    <a:bodyPr/>
                    <a:lstStyle/>
                    <a:p>
                      <a:pPr marL="0" marR="0" algn="ctr">
                        <a:spcBef>
                          <a:spcPts val="0"/>
                        </a:spcBef>
                        <a:spcAft>
                          <a:spcPts val="0"/>
                        </a:spcAft>
                      </a:pPr>
                      <a:r>
                        <a:rPr lang="en-GB" sz="2000" b="1" dirty="0">
                          <a:solidFill>
                            <a:srgbClr val="0070C0"/>
                          </a:solidFill>
                          <a:effectLst/>
                        </a:rPr>
                        <a:t>Session</a:t>
                      </a:r>
                      <a:endParaRPr lang="en-US" sz="2000" b="1" dirty="0">
                        <a:solidFill>
                          <a:srgbClr val="0070C0"/>
                        </a:solidFill>
                        <a:effectLst/>
                      </a:endParaRPr>
                    </a:p>
                    <a:p>
                      <a:pPr marL="0" marR="0" algn="ctr">
                        <a:spcBef>
                          <a:spcPts val="0"/>
                        </a:spcBef>
                        <a:spcAft>
                          <a:spcPts val="0"/>
                        </a:spcAft>
                      </a:pPr>
                      <a:r>
                        <a:rPr lang="en-GB" sz="2000" b="1" dirty="0">
                          <a:solidFill>
                            <a:srgbClr val="0070C0"/>
                          </a:solidFill>
                          <a:effectLst/>
                        </a:rPr>
                        <a:t>Date and Time</a:t>
                      </a:r>
                      <a:endParaRPr lang="en-US" sz="20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b="1" dirty="0">
                          <a:solidFill>
                            <a:srgbClr val="0070C0"/>
                          </a:solidFill>
                          <a:effectLst/>
                        </a:rPr>
                        <a:t>Session Topic</a:t>
                      </a:r>
                      <a:endParaRPr lang="en-US" sz="20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b="1" dirty="0">
                          <a:solidFill>
                            <a:srgbClr val="0070C0"/>
                          </a:solidFill>
                          <a:effectLst/>
                        </a:rPr>
                        <a:t>Remarks</a:t>
                      </a:r>
                      <a:endParaRPr lang="en-US" sz="2000" b="1" dirty="0">
                        <a:solidFill>
                          <a:srgbClr val="0070C0"/>
                        </a:solidFill>
                        <a:effectLst/>
                      </a:endParaRPr>
                    </a:p>
                    <a:p>
                      <a:pPr marL="0" marR="0" algn="ctr">
                        <a:spcBef>
                          <a:spcPts val="0"/>
                        </a:spcBef>
                        <a:spcAft>
                          <a:spcPts val="0"/>
                        </a:spcAft>
                      </a:pPr>
                      <a:r>
                        <a:rPr lang="en-GB" sz="2000" b="1" dirty="0">
                          <a:solidFill>
                            <a:srgbClr val="0070C0"/>
                          </a:solidFill>
                          <a:effectLst/>
                        </a:rPr>
                        <a:t> </a:t>
                      </a:r>
                      <a:endParaRPr lang="en-US" sz="20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21009401"/>
                  </a:ext>
                </a:extLst>
              </a:tr>
              <a:tr h="287082">
                <a:tc>
                  <a:txBody>
                    <a:bodyPr/>
                    <a:lstStyle/>
                    <a:p>
                      <a:pPr marL="0" marR="0" algn="l">
                        <a:spcBef>
                          <a:spcPts val="0"/>
                        </a:spcBef>
                        <a:spcAft>
                          <a:spcPts val="0"/>
                        </a:spcAft>
                      </a:pPr>
                      <a:r>
                        <a:rPr lang="en-GB" sz="2000" dirty="0">
                          <a:effectLst/>
                        </a:rPr>
                        <a:t>Lecture 1</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Introduction to computer networks</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8557203"/>
                  </a:ext>
                </a:extLst>
              </a:tr>
              <a:tr h="287082">
                <a:tc>
                  <a:txBody>
                    <a:bodyPr/>
                    <a:lstStyle/>
                    <a:p>
                      <a:pPr marL="0" marR="0" algn="l">
                        <a:spcBef>
                          <a:spcPts val="0"/>
                        </a:spcBef>
                        <a:spcAft>
                          <a:spcPts val="0"/>
                        </a:spcAft>
                      </a:pPr>
                      <a:r>
                        <a:rPr lang="en-GB" sz="2000" dirty="0">
                          <a:effectLst/>
                        </a:rPr>
                        <a:t>Lecture 2/3</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Network Media and Hardware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Lecture/Practical</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80725589"/>
                  </a:ext>
                </a:extLst>
              </a:tr>
              <a:tr h="287082">
                <a:tc>
                  <a:txBody>
                    <a:bodyPr/>
                    <a:lstStyle/>
                    <a:p>
                      <a:pPr marL="0" marR="0" algn="l">
                        <a:spcBef>
                          <a:spcPts val="0"/>
                        </a:spcBef>
                        <a:spcAft>
                          <a:spcPts val="0"/>
                        </a:spcAft>
                      </a:pPr>
                      <a:r>
                        <a:rPr lang="en-GB" sz="2000" dirty="0">
                          <a:effectLst/>
                        </a:rPr>
                        <a:t>Lecture 4</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Layered Architecture of Network</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4684433"/>
                  </a:ext>
                </a:extLst>
              </a:tr>
              <a:tr h="287082">
                <a:tc>
                  <a:txBody>
                    <a:bodyPr/>
                    <a:lstStyle/>
                    <a:p>
                      <a:pPr marL="0" marR="0" algn="l">
                        <a:spcBef>
                          <a:spcPts val="0"/>
                        </a:spcBef>
                        <a:spcAft>
                          <a:spcPts val="0"/>
                        </a:spcAft>
                      </a:pPr>
                      <a:r>
                        <a:rPr lang="en-GB" sz="2000" dirty="0">
                          <a:effectLst/>
                        </a:rPr>
                        <a:t>Lecture 5</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Network Requirements</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0763337"/>
                  </a:ext>
                </a:extLst>
              </a:tr>
              <a:tr h="287082">
                <a:tc>
                  <a:txBody>
                    <a:bodyPr/>
                    <a:lstStyle/>
                    <a:p>
                      <a:pPr marL="0" marR="0" algn="l">
                        <a:spcBef>
                          <a:spcPts val="0"/>
                        </a:spcBef>
                        <a:spcAft>
                          <a:spcPts val="0"/>
                        </a:spcAft>
                      </a:pPr>
                      <a:r>
                        <a:rPr lang="en-GB" sz="2000" dirty="0">
                          <a:effectLst/>
                        </a:rPr>
                        <a:t>Lecture 6</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Network Designing and Implementation</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58241912"/>
                  </a:ext>
                </a:extLst>
              </a:tr>
              <a:tr h="287082">
                <a:tc>
                  <a:txBody>
                    <a:bodyPr/>
                    <a:lstStyle/>
                    <a:p>
                      <a:pPr marL="0" marR="0" algn="l">
                        <a:spcBef>
                          <a:spcPts val="0"/>
                        </a:spcBef>
                        <a:spcAft>
                          <a:spcPts val="0"/>
                        </a:spcAft>
                      </a:pPr>
                      <a:r>
                        <a:rPr lang="en-GB" sz="2000" dirty="0">
                          <a:effectLst/>
                        </a:rPr>
                        <a:t>Lecture 7</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Network Addressing L2/L3</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tabLst>
                          <a:tab pos="966470" algn="ctr"/>
                        </a:tabLs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00865788"/>
                  </a:ext>
                </a:extLst>
              </a:tr>
              <a:tr h="287082">
                <a:tc>
                  <a:txBody>
                    <a:bodyPr/>
                    <a:lstStyle/>
                    <a:p>
                      <a:pPr marL="0" marR="0" algn="l">
                        <a:spcBef>
                          <a:spcPts val="0"/>
                        </a:spcBef>
                        <a:spcAft>
                          <a:spcPts val="0"/>
                        </a:spcAft>
                      </a:pPr>
                      <a:r>
                        <a:rPr lang="en-GB" sz="2000" dirty="0">
                          <a:effectLst/>
                        </a:rPr>
                        <a:t>Lecture 8</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Routing and switching</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2809882"/>
                  </a:ext>
                </a:extLst>
              </a:tr>
              <a:tr h="287082">
                <a:tc>
                  <a:txBody>
                    <a:bodyPr/>
                    <a:lstStyle/>
                    <a:p>
                      <a:pPr marL="0" marR="0" algn="l">
                        <a:spcBef>
                          <a:spcPts val="0"/>
                        </a:spcBef>
                        <a:spcAft>
                          <a:spcPts val="0"/>
                        </a:spcAft>
                      </a:pPr>
                      <a:r>
                        <a:rPr lang="en-GB" sz="2000" dirty="0">
                          <a:effectLst/>
                        </a:rPr>
                        <a:t>Lecture 9</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Network Management and Security</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Lecture</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02633880"/>
                  </a:ext>
                </a:extLst>
              </a:tr>
              <a:tr h="287082">
                <a:tc>
                  <a:txBody>
                    <a:bodyPr/>
                    <a:lstStyle/>
                    <a:p>
                      <a:pPr marL="0" marR="0" algn="l">
                        <a:spcBef>
                          <a:spcPts val="0"/>
                        </a:spcBef>
                        <a:spcAft>
                          <a:spcPts val="0"/>
                        </a:spcAft>
                      </a:pPr>
                      <a:r>
                        <a:rPr lang="en-GB" sz="2000" dirty="0">
                          <a:effectLst/>
                        </a:rPr>
                        <a:t>Lecture 10</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Revision</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000" dirty="0">
                          <a:effectLst/>
                        </a:rPr>
                        <a:t> </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241656"/>
                  </a:ext>
                </a:extLst>
              </a:tr>
            </a:tbl>
          </a:graphicData>
        </a:graphic>
      </p:graphicFrame>
      <p:sp>
        <p:nvSpPr>
          <p:cNvPr id="4" name="Slide Number Placeholder 3">
            <a:extLst>
              <a:ext uri="{FF2B5EF4-FFF2-40B4-BE49-F238E27FC236}">
                <a16:creationId xmlns:a16="http://schemas.microsoft.com/office/drawing/2014/main" id="{36864CF4-FE1D-98D6-F2F3-BD45C6759317}"/>
              </a:ext>
            </a:extLst>
          </p:cNvPr>
          <p:cNvSpPr>
            <a:spLocks noGrp="1"/>
          </p:cNvSpPr>
          <p:nvPr>
            <p:ph type="sldNum" sz="quarter" idx="12"/>
          </p:nvPr>
        </p:nvSpPr>
        <p:spPr/>
        <p:txBody>
          <a:bodyPr/>
          <a:lstStyle/>
          <a:p>
            <a:fld id="{B74EB0F0-7D7E-412A-B235-20FE2876EE16}" type="slidenum">
              <a:rPr lang="en-US" smtClean="0"/>
              <a:t>4</a:t>
            </a:fld>
            <a:endParaRPr lang="en-US" dirty="0"/>
          </a:p>
        </p:txBody>
      </p:sp>
    </p:spTree>
    <p:extLst>
      <p:ext uri="{BB962C8B-B14F-4D97-AF65-F5344CB8AC3E}">
        <p14:creationId xmlns:p14="http://schemas.microsoft.com/office/powerpoint/2010/main" val="2355229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person's head&#10;&#10;Description automatically generated">
            <a:extLst>
              <a:ext uri="{FF2B5EF4-FFF2-40B4-BE49-F238E27FC236}">
                <a16:creationId xmlns:a16="http://schemas.microsoft.com/office/drawing/2014/main" id="{1083BB83-745F-DCAD-08F3-889DEB3E2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5824" y="5415516"/>
            <a:ext cx="3686176" cy="1305959"/>
          </a:xfrm>
          <a:prstGeom prst="rect">
            <a:avLst/>
          </a:prstGeom>
        </p:spPr>
      </p:pic>
      <p:sp>
        <p:nvSpPr>
          <p:cNvPr id="2" name="Title 1">
            <a:extLst>
              <a:ext uri="{FF2B5EF4-FFF2-40B4-BE49-F238E27FC236}">
                <a16:creationId xmlns:a16="http://schemas.microsoft.com/office/drawing/2014/main" id="{1F9728F9-CB5C-47C1-B981-A3A6229F00EC}"/>
              </a:ext>
            </a:extLst>
          </p:cNvPr>
          <p:cNvSpPr>
            <a:spLocks noGrp="1"/>
          </p:cNvSpPr>
          <p:nvPr>
            <p:ph type="title"/>
          </p:nvPr>
        </p:nvSpPr>
        <p:spPr/>
        <p:txBody>
          <a:bodyPr>
            <a:normAutofit/>
          </a:bodyPr>
          <a:lstStyle/>
          <a:p>
            <a:r>
              <a:rPr lang="en-US" b="1" dirty="0"/>
              <a:t>The Electromagnetic </a:t>
            </a:r>
            <a:r>
              <a:rPr lang="en-US" dirty="0"/>
              <a:t>Waves</a:t>
            </a:r>
          </a:p>
        </p:txBody>
      </p:sp>
      <p:sp>
        <p:nvSpPr>
          <p:cNvPr id="3" name="Content Placeholder 2">
            <a:extLst>
              <a:ext uri="{FF2B5EF4-FFF2-40B4-BE49-F238E27FC236}">
                <a16:creationId xmlns:a16="http://schemas.microsoft.com/office/drawing/2014/main" id="{6B33F903-C94B-45C0-A9E4-014C9299E305}"/>
              </a:ext>
            </a:extLst>
          </p:cNvPr>
          <p:cNvSpPr>
            <a:spLocks noGrp="1"/>
          </p:cNvSpPr>
          <p:nvPr>
            <p:ph idx="1"/>
          </p:nvPr>
        </p:nvSpPr>
        <p:spPr>
          <a:xfrm>
            <a:off x="942975" y="2005012"/>
            <a:ext cx="10515600" cy="4351338"/>
          </a:xfrm>
        </p:spPr>
        <p:txBody>
          <a:bodyPr>
            <a:normAutofit/>
          </a:bodyPr>
          <a:lstStyle/>
          <a:p>
            <a:r>
              <a:rPr lang="en-US" sz="2400" dirty="0"/>
              <a:t>EM waves form the foundation of the information age and the technologies we use every day: radio, television, consumer electronics, remote controls, cell phones, microwave ovens, X-rays and other medical technologies all use EM waves. </a:t>
            </a:r>
          </a:p>
          <a:p>
            <a:r>
              <a:rPr lang="en-US" sz="2400" dirty="0"/>
              <a:t>These electromagnetic (EM) waves are ubiquitous, and without them life as we know it would not exist. </a:t>
            </a:r>
          </a:p>
          <a:p>
            <a:r>
              <a:rPr lang="en-US" sz="2400" dirty="0"/>
              <a:t>EM waves transmit energy, but unlike water or sound waves, they do not need a medium to travel through. They move through the vacuum of space at the speed of light (about 300,000 km/s = 3x10</a:t>
            </a:r>
            <a:r>
              <a:rPr lang="en-US" sz="2400" baseline="30000" dirty="0"/>
              <a:t>8</a:t>
            </a:r>
            <a:r>
              <a:rPr lang="en-US" sz="2400" dirty="0"/>
              <a:t>MS</a:t>
            </a:r>
            <a:r>
              <a:rPr lang="en-US" sz="2400" baseline="30000" dirty="0"/>
              <a:t>-1</a:t>
            </a:r>
            <a:r>
              <a:rPr lang="en-US" sz="2400" dirty="0"/>
              <a:t>).</a:t>
            </a:r>
          </a:p>
          <a:p>
            <a:pPr lvl="1"/>
            <a:r>
              <a:rPr lang="en-US" sz="2000" dirty="0"/>
              <a:t>Light is also an EM Wave – l</a:t>
            </a:r>
            <a:r>
              <a:rPr lang="en-US" sz="1600" b="1" dirty="0"/>
              <a:t>ight is a propagating wave of electric and magnetic field 1864 Maxwell.</a:t>
            </a:r>
            <a:endParaRPr lang="en-US" sz="2000" dirty="0"/>
          </a:p>
          <a:p>
            <a:r>
              <a:rPr lang="en-US" sz="2400" dirty="0"/>
              <a:t>Electromagnetic energy travels in waves that span a broad spectrum. </a:t>
            </a:r>
          </a:p>
          <a:p>
            <a:endParaRPr lang="en-US" sz="2400" dirty="0"/>
          </a:p>
        </p:txBody>
      </p:sp>
      <p:sp>
        <p:nvSpPr>
          <p:cNvPr id="4" name="Slide Number Placeholder 3">
            <a:extLst>
              <a:ext uri="{FF2B5EF4-FFF2-40B4-BE49-F238E27FC236}">
                <a16:creationId xmlns:a16="http://schemas.microsoft.com/office/drawing/2014/main" id="{CCBD5D5A-B494-4743-872E-4261DE465246}"/>
              </a:ext>
            </a:extLst>
          </p:cNvPr>
          <p:cNvSpPr>
            <a:spLocks noGrp="1"/>
          </p:cNvSpPr>
          <p:nvPr>
            <p:ph type="sldNum" sz="quarter" idx="12"/>
          </p:nvPr>
        </p:nvSpPr>
        <p:spPr/>
        <p:txBody>
          <a:bodyPr/>
          <a:lstStyle/>
          <a:p>
            <a:fld id="{B74EB0F0-7D7E-412A-B235-20FE2876EE16}" type="slidenum">
              <a:rPr lang="en-US" smtClean="0"/>
              <a:t>40</a:t>
            </a:fld>
            <a:endParaRPr lang="en-US" dirty="0"/>
          </a:p>
        </p:txBody>
      </p:sp>
      <p:pic>
        <p:nvPicPr>
          <p:cNvPr id="6" name="Picture 5" descr="A diagram of a graph&#10;&#10;Description automatically generated">
            <a:extLst>
              <a:ext uri="{FF2B5EF4-FFF2-40B4-BE49-F238E27FC236}">
                <a16:creationId xmlns:a16="http://schemas.microsoft.com/office/drawing/2014/main" id="{ED79EEFC-A6CD-0F57-8F51-D16556365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412" y="-161925"/>
            <a:ext cx="4829175" cy="2562225"/>
          </a:xfrm>
          <a:prstGeom prst="rect">
            <a:avLst/>
          </a:prstGeom>
        </p:spPr>
      </p:pic>
    </p:spTree>
    <p:extLst>
      <p:ext uri="{BB962C8B-B14F-4D97-AF65-F5344CB8AC3E}">
        <p14:creationId xmlns:p14="http://schemas.microsoft.com/office/powerpoint/2010/main" val="2337194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28F9-CB5C-47C1-B981-A3A6229F00EC}"/>
              </a:ext>
            </a:extLst>
          </p:cNvPr>
          <p:cNvSpPr>
            <a:spLocks noGrp="1"/>
          </p:cNvSpPr>
          <p:nvPr>
            <p:ph type="title"/>
          </p:nvPr>
        </p:nvSpPr>
        <p:spPr/>
        <p:txBody>
          <a:bodyPr>
            <a:normAutofit/>
          </a:bodyPr>
          <a:lstStyle/>
          <a:p>
            <a:r>
              <a:rPr lang="en-US" b="1" dirty="0"/>
              <a:t>The Electromagnetic Spectrum</a:t>
            </a:r>
            <a:endParaRPr lang="en-US" dirty="0"/>
          </a:p>
        </p:txBody>
      </p:sp>
      <p:sp>
        <p:nvSpPr>
          <p:cNvPr id="3" name="Content Placeholder 2">
            <a:extLst>
              <a:ext uri="{FF2B5EF4-FFF2-40B4-BE49-F238E27FC236}">
                <a16:creationId xmlns:a16="http://schemas.microsoft.com/office/drawing/2014/main" id="{6B33F903-C94B-45C0-A9E4-014C9299E305}"/>
              </a:ext>
            </a:extLst>
          </p:cNvPr>
          <p:cNvSpPr>
            <a:spLocks noGrp="1"/>
          </p:cNvSpPr>
          <p:nvPr>
            <p:ph idx="1"/>
          </p:nvPr>
        </p:nvSpPr>
        <p:spPr/>
        <p:txBody>
          <a:bodyPr>
            <a:normAutofit fontScale="92500"/>
          </a:bodyPr>
          <a:lstStyle/>
          <a:p>
            <a:r>
              <a:rPr lang="en-US" dirty="0"/>
              <a:t>Electromagnetic energy travels in waves that span a broad spectrum. </a:t>
            </a:r>
          </a:p>
          <a:p>
            <a:r>
              <a:rPr lang="en-US" dirty="0"/>
              <a:t>These electromagnetic (EM) waves are ubiquitous, and without them life as we know it would not exits. </a:t>
            </a:r>
          </a:p>
          <a:p>
            <a:r>
              <a:rPr lang="en-US" dirty="0"/>
              <a:t>EM waves form the foundation of the information age and the technologies we use every day: radio, television, consumer electronics, remote controls, cell phones, microwave ovens, X-rays and other medical technologies all use EM waves. </a:t>
            </a:r>
          </a:p>
          <a:p>
            <a:r>
              <a:rPr lang="en-US" dirty="0"/>
              <a:t>EM waves transmit energy, but unlike water or sound waves, they do not need a medium to travel through. They move through the vacuum of space at the speed of light (about 300,000 km/s).</a:t>
            </a:r>
          </a:p>
        </p:txBody>
      </p:sp>
      <p:sp>
        <p:nvSpPr>
          <p:cNvPr id="4" name="Slide Number Placeholder 3">
            <a:extLst>
              <a:ext uri="{FF2B5EF4-FFF2-40B4-BE49-F238E27FC236}">
                <a16:creationId xmlns:a16="http://schemas.microsoft.com/office/drawing/2014/main" id="{CCBD5D5A-B494-4743-872E-4261DE465246}"/>
              </a:ext>
            </a:extLst>
          </p:cNvPr>
          <p:cNvSpPr>
            <a:spLocks noGrp="1"/>
          </p:cNvSpPr>
          <p:nvPr>
            <p:ph type="sldNum" sz="quarter" idx="12"/>
          </p:nvPr>
        </p:nvSpPr>
        <p:spPr/>
        <p:txBody>
          <a:bodyPr/>
          <a:lstStyle/>
          <a:p>
            <a:fld id="{B74EB0F0-7D7E-412A-B235-20FE2876EE16}" type="slidenum">
              <a:rPr lang="en-US" smtClean="0"/>
              <a:t>41</a:t>
            </a:fld>
            <a:endParaRPr lang="en-US" dirty="0"/>
          </a:p>
        </p:txBody>
      </p:sp>
    </p:spTree>
    <p:extLst>
      <p:ext uri="{BB962C8B-B14F-4D97-AF65-F5344CB8AC3E}">
        <p14:creationId xmlns:p14="http://schemas.microsoft.com/office/powerpoint/2010/main" val="3808725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E2C-DD63-45CA-BA2E-C5C79C2E2B61}"/>
              </a:ext>
            </a:extLst>
          </p:cNvPr>
          <p:cNvSpPr>
            <a:spLocks noGrp="1"/>
          </p:cNvSpPr>
          <p:nvPr>
            <p:ph type="title"/>
          </p:nvPr>
        </p:nvSpPr>
        <p:spPr/>
        <p:txBody>
          <a:bodyPr/>
          <a:lstStyle/>
          <a:p>
            <a:r>
              <a:rPr lang="en-US" dirty="0"/>
              <a:t>The Spectrum</a:t>
            </a:r>
          </a:p>
        </p:txBody>
      </p:sp>
      <p:sp>
        <p:nvSpPr>
          <p:cNvPr id="3" name="Content Placeholder 2">
            <a:extLst>
              <a:ext uri="{FF2B5EF4-FFF2-40B4-BE49-F238E27FC236}">
                <a16:creationId xmlns:a16="http://schemas.microsoft.com/office/drawing/2014/main" id="{0592BFB2-9B54-4A88-B578-B130E02804DD}"/>
              </a:ext>
            </a:extLst>
          </p:cNvPr>
          <p:cNvSpPr>
            <a:spLocks noGrp="1"/>
          </p:cNvSpPr>
          <p:nvPr>
            <p:ph idx="1"/>
          </p:nvPr>
        </p:nvSpPr>
        <p:spPr/>
        <p:txBody>
          <a:bodyPr/>
          <a:lstStyle/>
          <a:p>
            <a:r>
              <a:rPr lang="en-US" dirty="0"/>
              <a:t>Spectrum consists of a range of </a:t>
            </a:r>
            <a:r>
              <a:rPr lang="en-US" dirty="0">
                <a:solidFill>
                  <a:srgbClr val="FF0000"/>
                </a:solidFill>
              </a:rPr>
              <a:t>Electromagnetic Frequencies</a:t>
            </a:r>
          </a:p>
          <a:p>
            <a:endParaRPr lang="en-US" dirty="0"/>
          </a:p>
        </p:txBody>
      </p:sp>
      <p:sp>
        <p:nvSpPr>
          <p:cNvPr id="4" name="Slide Number Placeholder 3">
            <a:extLst>
              <a:ext uri="{FF2B5EF4-FFF2-40B4-BE49-F238E27FC236}">
                <a16:creationId xmlns:a16="http://schemas.microsoft.com/office/drawing/2014/main" id="{02B2BFF1-0404-4F10-B257-5E32F9C723E0}"/>
              </a:ext>
            </a:extLst>
          </p:cNvPr>
          <p:cNvSpPr>
            <a:spLocks noGrp="1"/>
          </p:cNvSpPr>
          <p:nvPr>
            <p:ph type="sldNum" sz="quarter" idx="12"/>
          </p:nvPr>
        </p:nvSpPr>
        <p:spPr/>
        <p:txBody>
          <a:bodyPr/>
          <a:lstStyle/>
          <a:p>
            <a:fld id="{B74EB0F0-7D7E-412A-B235-20FE2876EE16}" type="slidenum">
              <a:rPr lang="en-US" smtClean="0"/>
              <a:t>42</a:t>
            </a:fld>
            <a:endParaRPr lang="en-US" dirty="0"/>
          </a:p>
        </p:txBody>
      </p:sp>
      <p:pic>
        <p:nvPicPr>
          <p:cNvPr id="12" name="Picture 11">
            <a:extLst>
              <a:ext uri="{FF2B5EF4-FFF2-40B4-BE49-F238E27FC236}">
                <a16:creationId xmlns:a16="http://schemas.microsoft.com/office/drawing/2014/main" id="{40BC0982-8551-4CE5-A2EC-8A865AFB4C3D}"/>
              </a:ext>
            </a:extLst>
          </p:cNvPr>
          <p:cNvPicPr>
            <a:picLocks noChangeAspect="1"/>
          </p:cNvPicPr>
          <p:nvPr/>
        </p:nvPicPr>
        <p:blipFill>
          <a:blip r:embed="rId2"/>
          <a:stretch>
            <a:fillRect/>
          </a:stretch>
        </p:blipFill>
        <p:spPr>
          <a:xfrm>
            <a:off x="461419" y="2654403"/>
            <a:ext cx="11025892" cy="1053632"/>
          </a:xfrm>
          <a:prstGeom prst="rect">
            <a:avLst/>
          </a:prstGeom>
        </p:spPr>
      </p:pic>
      <p:pic>
        <p:nvPicPr>
          <p:cNvPr id="14" name="Picture 13">
            <a:extLst>
              <a:ext uri="{FF2B5EF4-FFF2-40B4-BE49-F238E27FC236}">
                <a16:creationId xmlns:a16="http://schemas.microsoft.com/office/drawing/2014/main" id="{8B2C98EA-4942-428E-944D-73E14029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117" y="3975344"/>
            <a:ext cx="9285303" cy="2340703"/>
          </a:xfrm>
          <a:prstGeom prst="rect">
            <a:avLst/>
          </a:prstGeom>
        </p:spPr>
      </p:pic>
    </p:spTree>
    <p:extLst>
      <p:ext uri="{BB962C8B-B14F-4D97-AF65-F5344CB8AC3E}">
        <p14:creationId xmlns:p14="http://schemas.microsoft.com/office/powerpoint/2010/main" val="1761752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B1BE-CDC8-41C9-AD73-C80EF361BC92}"/>
              </a:ext>
            </a:extLst>
          </p:cNvPr>
          <p:cNvSpPr>
            <a:spLocks noGrp="1"/>
          </p:cNvSpPr>
          <p:nvPr>
            <p:ph type="title"/>
          </p:nvPr>
        </p:nvSpPr>
        <p:spPr/>
        <p:txBody>
          <a:bodyPr/>
          <a:lstStyle/>
          <a:p>
            <a:r>
              <a:rPr lang="en-US" dirty="0"/>
              <a:t>Wave length with the Spectrum</a:t>
            </a:r>
          </a:p>
        </p:txBody>
      </p:sp>
      <p:sp>
        <p:nvSpPr>
          <p:cNvPr id="3" name="Content Placeholder 2">
            <a:extLst>
              <a:ext uri="{FF2B5EF4-FFF2-40B4-BE49-F238E27FC236}">
                <a16:creationId xmlns:a16="http://schemas.microsoft.com/office/drawing/2014/main" id="{95242827-708E-4E29-975A-22C5E53BCD3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5D1A694-7B81-4DCB-962B-65F22DCA13BC}"/>
              </a:ext>
            </a:extLst>
          </p:cNvPr>
          <p:cNvSpPr>
            <a:spLocks noGrp="1"/>
          </p:cNvSpPr>
          <p:nvPr>
            <p:ph type="sldNum" sz="quarter" idx="12"/>
          </p:nvPr>
        </p:nvSpPr>
        <p:spPr/>
        <p:txBody>
          <a:bodyPr/>
          <a:lstStyle/>
          <a:p>
            <a:fld id="{B74EB0F0-7D7E-412A-B235-20FE2876EE16}" type="slidenum">
              <a:rPr lang="en-US" smtClean="0"/>
              <a:t>43</a:t>
            </a:fld>
            <a:endParaRPr lang="en-US" dirty="0"/>
          </a:p>
        </p:txBody>
      </p:sp>
      <p:pic>
        <p:nvPicPr>
          <p:cNvPr id="5" name="Picture 4">
            <a:extLst>
              <a:ext uri="{FF2B5EF4-FFF2-40B4-BE49-F238E27FC236}">
                <a16:creationId xmlns:a16="http://schemas.microsoft.com/office/drawing/2014/main" id="{44CD3364-88C0-4B40-8258-C9B22A92E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052" y="2524828"/>
            <a:ext cx="8254120" cy="2777087"/>
          </a:xfrm>
          <a:prstGeom prst="rect">
            <a:avLst/>
          </a:prstGeom>
        </p:spPr>
      </p:pic>
    </p:spTree>
    <p:extLst>
      <p:ext uri="{BB962C8B-B14F-4D97-AF65-F5344CB8AC3E}">
        <p14:creationId xmlns:p14="http://schemas.microsoft.com/office/powerpoint/2010/main" val="589796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D256-88ED-4FDA-A5EF-95475A9D9E3E}"/>
              </a:ext>
            </a:extLst>
          </p:cNvPr>
          <p:cNvSpPr>
            <a:spLocks noGrp="1"/>
          </p:cNvSpPr>
          <p:nvPr>
            <p:ph type="title"/>
          </p:nvPr>
        </p:nvSpPr>
        <p:spPr/>
        <p:txBody>
          <a:bodyPr>
            <a:normAutofit/>
          </a:bodyPr>
          <a:lstStyle/>
          <a:p>
            <a:r>
              <a:rPr lang="en-US" b="1" dirty="0">
                <a:effectLst/>
              </a:rPr>
              <a:t>Types of Wireless Data Transmission</a:t>
            </a:r>
            <a:endParaRPr lang="en-US" dirty="0"/>
          </a:p>
        </p:txBody>
      </p:sp>
      <p:sp>
        <p:nvSpPr>
          <p:cNvPr id="3" name="Content Placeholder 2">
            <a:extLst>
              <a:ext uri="{FF2B5EF4-FFF2-40B4-BE49-F238E27FC236}">
                <a16:creationId xmlns:a16="http://schemas.microsoft.com/office/drawing/2014/main" id="{AC18F175-0C81-4D49-B56D-996E7566F5F0}"/>
              </a:ext>
            </a:extLst>
          </p:cNvPr>
          <p:cNvSpPr>
            <a:spLocks noGrp="1"/>
          </p:cNvSpPr>
          <p:nvPr>
            <p:ph idx="1"/>
          </p:nvPr>
        </p:nvSpPr>
        <p:spPr/>
        <p:txBody>
          <a:bodyPr/>
          <a:lstStyle/>
          <a:p>
            <a:r>
              <a:rPr lang="en-US" dirty="0"/>
              <a:t>Radio Frequency Transmission</a:t>
            </a:r>
          </a:p>
          <a:p>
            <a:r>
              <a:rPr lang="en-US" dirty="0"/>
              <a:t>Microwave Transmission</a:t>
            </a:r>
          </a:p>
          <a:p>
            <a:r>
              <a:rPr lang="en-US" dirty="0"/>
              <a:t>Infrared Transmission</a:t>
            </a:r>
          </a:p>
          <a:p>
            <a:r>
              <a:rPr lang="en-US" dirty="0"/>
              <a:t>Lightwave Transmission</a:t>
            </a:r>
          </a:p>
        </p:txBody>
      </p:sp>
      <p:sp>
        <p:nvSpPr>
          <p:cNvPr id="4" name="Slide Number Placeholder 3">
            <a:extLst>
              <a:ext uri="{FF2B5EF4-FFF2-40B4-BE49-F238E27FC236}">
                <a16:creationId xmlns:a16="http://schemas.microsoft.com/office/drawing/2014/main" id="{D29B92C9-04A9-433B-B60A-CE18183309F7}"/>
              </a:ext>
            </a:extLst>
          </p:cNvPr>
          <p:cNvSpPr>
            <a:spLocks noGrp="1"/>
          </p:cNvSpPr>
          <p:nvPr>
            <p:ph type="sldNum" sz="quarter" idx="12"/>
          </p:nvPr>
        </p:nvSpPr>
        <p:spPr/>
        <p:txBody>
          <a:bodyPr/>
          <a:lstStyle/>
          <a:p>
            <a:fld id="{B74EB0F0-7D7E-412A-B235-20FE2876EE16}" type="slidenum">
              <a:rPr lang="en-US" smtClean="0"/>
              <a:t>44</a:t>
            </a:fld>
            <a:endParaRPr lang="en-US" dirty="0"/>
          </a:p>
        </p:txBody>
      </p:sp>
    </p:spTree>
    <p:extLst>
      <p:ext uri="{BB962C8B-B14F-4D97-AF65-F5344CB8AC3E}">
        <p14:creationId xmlns:p14="http://schemas.microsoft.com/office/powerpoint/2010/main" val="897362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4366-B849-4C1C-9E71-182105E2B4E0}"/>
              </a:ext>
            </a:extLst>
          </p:cNvPr>
          <p:cNvSpPr>
            <a:spLocks noGrp="1"/>
          </p:cNvSpPr>
          <p:nvPr>
            <p:ph type="title"/>
          </p:nvPr>
        </p:nvSpPr>
        <p:spPr/>
        <p:txBody>
          <a:bodyPr>
            <a:normAutofit/>
          </a:bodyPr>
          <a:lstStyle/>
          <a:p>
            <a:r>
              <a:rPr lang="en-US" b="1" dirty="0">
                <a:effectLst/>
              </a:rPr>
              <a:t>Radio Frequency Transmission</a:t>
            </a:r>
            <a:endParaRPr lang="en-US" dirty="0"/>
          </a:p>
        </p:txBody>
      </p:sp>
      <p:sp>
        <p:nvSpPr>
          <p:cNvPr id="3" name="Content Placeholder 2">
            <a:extLst>
              <a:ext uri="{FF2B5EF4-FFF2-40B4-BE49-F238E27FC236}">
                <a16:creationId xmlns:a16="http://schemas.microsoft.com/office/drawing/2014/main" id="{60D70274-B0DA-4FEB-A16D-B573DCF97339}"/>
              </a:ext>
            </a:extLst>
          </p:cNvPr>
          <p:cNvSpPr>
            <a:spLocks noGrp="1"/>
          </p:cNvSpPr>
          <p:nvPr>
            <p:ph idx="1"/>
          </p:nvPr>
        </p:nvSpPr>
        <p:spPr/>
        <p:txBody>
          <a:bodyPr>
            <a:normAutofit/>
          </a:bodyPr>
          <a:lstStyle/>
          <a:p>
            <a:r>
              <a:rPr lang="en-US" dirty="0"/>
              <a:t>Radiofrequency is a form of electromagnetic transmission used in wireless communication.</a:t>
            </a:r>
          </a:p>
          <a:p>
            <a:pPr lvl="1"/>
            <a:r>
              <a:rPr lang="en-US" dirty="0"/>
              <a:t>RF signals are easily generated, ranging 3kHz to 300GHz. </a:t>
            </a:r>
          </a:p>
          <a:p>
            <a:pPr lvl="1"/>
            <a:r>
              <a:rPr lang="en-US" dirty="0"/>
              <a:t>These are used in wireless communication because of their property to penetrate through objects and travel long distances.</a:t>
            </a:r>
          </a:p>
          <a:p>
            <a:pPr lvl="1" algn="just"/>
            <a:r>
              <a:rPr lang="en-US" dirty="0">
                <a:effectLst/>
              </a:rPr>
              <a:t>Radio communication depends on the wavelength, transmitter power, receiver quality, type, size, and height of the antenna.</a:t>
            </a:r>
          </a:p>
          <a:p>
            <a:pPr marL="0" indent="0">
              <a:buNone/>
            </a:pPr>
            <a:endParaRPr lang="en-US" dirty="0"/>
          </a:p>
        </p:txBody>
      </p:sp>
      <p:sp>
        <p:nvSpPr>
          <p:cNvPr id="4" name="Slide Number Placeholder 3">
            <a:extLst>
              <a:ext uri="{FF2B5EF4-FFF2-40B4-BE49-F238E27FC236}">
                <a16:creationId xmlns:a16="http://schemas.microsoft.com/office/drawing/2014/main" id="{05C14CC4-283D-4953-BF4C-298C16E012F1}"/>
              </a:ext>
            </a:extLst>
          </p:cNvPr>
          <p:cNvSpPr>
            <a:spLocks noGrp="1"/>
          </p:cNvSpPr>
          <p:nvPr>
            <p:ph type="sldNum" sz="quarter" idx="12"/>
          </p:nvPr>
        </p:nvSpPr>
        <p:spPr/>
        <p:txBody>
          <a:bodyPr/>
          <a:lstStyle/>
          <a:p>
            <a:fld id="{B74EB0F0-7D7E-412A-B235-20FE2876EE16}" type="slidenum">
              <a:rPr lang="en-US" smtClean="0"/>
              <a:t>45</a:t>
            </a:fld>
            <a:endParaRPr lang="en-US" dirty="0"/>
          </a:p>
        </p:txBody>
      </p:sp>
    </p:spTree>
    <p:extLst>
      <p:ext uri="{BB962C8B-B14F-4D97-AF65-F5344CB8AC3E}">
        <p14:creationId xmlns:p14="http://schemas.microsoft.com/office/powerpoint/2010/main" val="4039484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2E20-AA2B-4AE4-9C81-1E423D228570}"/>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92DE9B71-EAA7-4AB2-8692-94ABBF7A1523}"/>
              </a:ext>
            </a:extLst>
          </p:cNvPr>
          <p:cNvSpPr>
            <a:spLocks noGrp="1"/>
          </p:cNvSpPr>
          <p:nvPr>
            <p:ph type="sldNum" sz="quarter" idx="12"/>
          </p:nvPr>
        </p:nvSpPr>
        <p:spPr/>
        <p:txBody>
          <a:bodyPr/>
          <a:lstStyle/>
          <a:p>
            <a:fld id="{B74EB0F0-7D7E-412A-B235-20FE2876EE16}" type="slidenum">
              <a:rPr lang="en-US" smtClean="0"/>
              <a:t>46</a:t>
            </a:fld>
            <a:endParaRPr lang="en-US" dirty="0"/>
          </a:p>
        </p:txBody>
      </p:sp>
      <p:pic>
        <p:nvPicPr>
          <p:cNvPr id="6" name="Picture 5">
            <a:extLst>
              <a:ext uri="{FF2B5EF4-FFF2-40B4-BE49-F238E27FC236}">
                <a16:creationId xmlns:a16="http://schemas.microsoft.com/office/drawing/2014/main" id="{D546EDA2-A6D8-49A1-960B-9D9844C94C43}"/>
              </a:ext>
            </a:extLst>
          </p:cNvPr>
          <p:cNvPicPr>
            <a:picLocks noChangeAspect="1"/>
          </p:cNvPicPr>
          <p:nvPr/>
        </p:nvPicPr>
        <p:blipFill>
          <a:blip r:embed="rId2"/>
          <a:stretch>
            <a:fillRect/>
          </a:stretch>
        </p:blipFill>
        <p:spPr>
          <a:xfrm>
            <a:off x="466807" y="114329"/>
            <a:ext cx="9396284" cy="6224925"/>
          </a:xfrm>
          <a:prstGeom prst="rect">
            <a:avLst/>
          </a:prstGeom>
        </p:spPr>
      </p:pic>
      <p:sp>
        <p:nvSpPr>
          <p:cNvPr id="7" name="Rectangle 6">
            <a:extLst>
              <a:ext uri="{FF2B5EF4-FFF2-40B4-BE49-F238E27FC236}">
                <a16:creationId xmlns:a16="http://schemas.microsoft.com/office/drawing/2014/main" id="{8A492980-7EFC-4189-AE54-49367C0790EF}"/>
              </a:ext>
            </a:extLst>
          </p:cNvPr>
          <p:cNvSpPr/>
          <p:nvPr/>
        </p:nvSpPr>
        <p:spPr>
          <a:xfrm>
            <a:off x="7226423" y="6090082"/>
            <a:ext cx="1580226" cy="514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1381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A2EF-2845-471C-8C16-40E829D24F01}"/>
              </a:ext>
            </a:extLst>
          </p:cNvPr>
          <p:cNvSpPr>
            <a:spLocks noGrp="1"/>
          </p:cNvSpPr>
          <p:nvPr>
            <p:ph type="title"/>
          </p:nvPr>
        </p:nvSpPr>
        <p:spPr/>
        <p:txBody>
          <a:bodyPr>
            <a:normAutofit/>
          </a:bodyPr>
          <a:lstStyle/>
          <a:p>
            <a:r>
              <a:rPr lang="en-US" b="1" dirty="0">
                <a:effectLst/>
              </a:rPr>
              <a:t>Broadcast Radio</a:t>
            </a:r>
            <a:endParaRPr lang="en-US" dirty="0"/>
          </a:p>
        </p:txBody>
      </p:sp>
      <p:sp>
        <p:nvSpPr>
          <p:cNvPr id="3" name="Content Placeholder 2">
            <a:extLst>
              <a:ext uri="{FF2B5EF4-FFF2-40B4-BE49-F238E27FC236}">
                <a16:creationId xmlns:a16="http://schemas.microsoft.com/office/drawing/2014/main" id="{26CDB2DF-F7DD-4EF0-895F-04BC3F241FF8}"/>
              </a:ext>
            </a:extLst>
          </p:cNvPr>
          <p:cNvSpPr>
            <a:spLocks noGrp="1"/>
          </p:cNvSpPr>
          <p:nvPr>
            <p:ph idx="1"/>
          </p:nvPr>
        </p:nvSpPr>
        <p:spPr/>
        <p:txBody>
          <a:bodyPr/>
          <a:lstStyle/>
          <a:p>
            <a:r>
              <a:rPr lang="en-US" dirty="0"/>
              <a:t>The first wireless communication technology is open radio communication to seek out widespread use, and it still serves a purpose nowadays. </a:t>
            </a:r>
          </a:p>
          <a:p>
            <a:r>
              <a:rPr lang="en-US" dirty="0"/>
              <a:t>Multichannel radios permit a user to speak over short distances, whereas citizen’s band and maritime radios offer communication services for sailors. </a:t>
            </a:r>
          </a:p>
        </p:txBody>
      </p:sp>
      <p:sp>
        <p:nvSpPr>
          <p:cNvPr id="4" name="Slide Number Placeholder 3">
            <a:extLst>
              <a:ext uri="{FF2B5EF4-FFF2-40B4-BE49-F238E27FC236}">
                <a16:creationId xmlns:a16="http://schemas.microsoft.com/office/drawing/2014/main" id="{C2A621DA-054A-4814-901C-733E14EB90EA}"/>
              </a:ext>
            </a:extLst>
          </p:cNvPr>
          <p:cNvSpPr>
            <a:spLocks noGrp="1"/>
          </p:cNvSpPr>
          <p:nvPr>
            <p:ph type="sldNum" sz="quarter" idx="12"/>
          </p:nvPr>
        </p:nvSpPr>
        <p:spPr/>
        <p:txBody>
          <a:bodyPr/>
          <a:lstStyle/>
          <a:p>
            <a:fld id="{B74EB0F0-7D7E-412A-B235-20FE2876EE16}" type="slidenum">
              <a:rPr lang="en-US" smtClean="0"/>
              <a:t>47</a:t>
            </a:fld>
            <a:endParaRPr lang="en-US" dirty="0"/>
          </a:p>
        </p:txBody>
      </p:sp>
      <p:pic>
        <p:nvPicPr>
          <p:cNvPr id="6" name="Picture 5">
            <a:extLst>
              <a:ext uri="{FF2B5EF4-FFF2-40B4-BE49-F238E27FC236}">
                <a16:creationId xmlns:a16="http://schemas.microsoft.com/office/drawing/2014/main" id="{7D808B80-F7DC-47E1-B628-A3BB3228D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4378325"/>
            <a:ext cx="7620000" cy="2343150"/>
          </a:xfrm>
          <a:prstGeom prst="rect">
            <a:avLst/>
          </a:prstGeom>
        </p:spPr>
      </p:pic>
    </p:spTree>
    <p:extLst>
      <p:ext uri="{BB962C8B-B14F-4D97-AF65-F5344CB8AC3E}">
        <p14:creationId xmlns:p14="http://schemas.microsoft.com/office/powerpoint/2010/main" val="1364353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AD03-E7A1-4346-82A7-4DA484369737}"/>
              </a:ext>
            </a:extLst>
          </p:cNvPr>
          <p:cNvSpPr>
            <a:spLocks noGrp="1"/>
          </p:cNvSpPr>
          <p:nvPr>
            <p:ph type="title"/>
          </p:nvPr>
        </p:nvSpPr>
        <p:spPr/>
        <p:txBody>
          <a:bodyPr>
            <a:normAutofit/>
          </a:bodyPr>
          <a:lstStyle/>
          <a:p>
            <a:r>
              <a:rPr lang="en-US" b="1" dirty="0">
                <a:effectLst/>
              </a:rPr>
              <a:t>Microwave Transmission</a:t>
            </a:r>
            <a:endParaRPr lang="en-US" dirty="0"/>
          </a:p>
        </p:txBody>
      </p:sp>
      <p:sp>
        <p:nvSpPr>
          <p:cNvPr id="3" name="Content Placeholder 2">
            <a:extLst>
              <a:ext uri="{FF2B5EF4-FFF2-40B4-BE49-F238E27FC236}">
                <a16:creationId xmlns:a16="http://schemas.microsoft.com/office/drawing/2014/main" id="{AFCED12A-2DF7-467A-B316-44461A5344AC}"/>
              </a:ext>
            </a:extLst>
          </p:cNvPr>
          <p:cNvSpPr>
            <a:spLocks noGrp="1"/>
          </p:cNvSpPr>
          <p:nvPr>
            <p:ph idx="1"/>
          </p:nvPr>
        </p:nvSpPr>
        <p:spPr/>
        <p:txBody>
          <a:bodyPr/>
          <a:lstStyle/>
          <a:p>
            <a:r>
              <a:rPr lang="en-US" dirty="0"/>
              <a:t>The wavelength of microwaves ranges from one meter to one millimeter. </a:t>
            </a:r>
          </a:p>
          <a:p>
            <a:pPr lvl="1"/>
            <a:r>
              <a:rPr lang="en-US" dirty="0"/>
              <a:t>The frequency varies from 300MHz to 300GHz. These are widely used for long-distance communications and are relatively less expensive.</a:t>
            </a:r>
          </a:p>
          <a:p>
            <a:r>
              <a:rPr lang="en-US" dirty="0"/>
              <a:t>Microwave is an effective type of wireless data transmission that transfers information using two separate methods.</a:t>
            </a:r>
          </a:p>
          <a:p>
            <a:pPr lvl="1"/>
            <a:r>
              <a:rPr lang="en-US" dirty="0"/>
              <a:t>Satellite transmission - SMTS</a:t>
            </a:r>
          </a:p>
          <a:p>
            <a:pPr lvl="1"/>
            <a:r>
              <a:rPr lang="en-US" dirty="0"/>
              <a:t>Terrestrial transmission - TMTS</a:t>
            </a:r>
          </a:p>
          <a:p>
            <a:endParaRPr lang="en-US" dirty="0"/>
          </a:p>
        </p:txBody>
      </p:sp>
      <p:sp>
        <p:nvSpPr>
          <p:cNvPr id="4" name="Slide Number Placeholder 3">
            <a:extLst>
              <a:ext uri="{FF2B5EF4-FFF2-40B4-BE49-F238E27FC236}">
                <a16:creationId xmlns:a16="http://schemas.microsoft.com/office/drawing/2014/main" id="{8D55B48D-9234-400E-9DA2-78E2A08F5B4F}"/>
              </a:ext>
            </a:extLst>
          </p:cNvPr>
          <p:cNvSpPr>
            <a:spLocks noGrp="1"/>
          </p:cNvSpPr>
          <p:nvPr>
            <p:ph type="sldNum" sz="quarter" idx="12"/>
          </p:nvPr>
        </p:nvSpPr>
        <p:spPr/>
        <p:txBody>
          <a:bodyPr/>
          <a:lstStyle/>
          <a:p>
            <a:fld id="{B74EB0F0-7D7E-412A-B235-20FE2876EE16}" type="slidenum">
              <a:rPr lang="en-US" smtClean="0"/>
              <a:t>48</a:t>
            </a:fld>
            <a:endParaRPr lang="en-US" dirty="0"/>
          </a:p>
        </p:txBody>
      </p:sp>
      <p:pic>
        <p:nvPicPr>
          <p:cNvPr id="6" name="Picture 5">
            <a:extLst>
              <a:ext uri="{FF2B5EF4-FFF2-40B4-BE49-F238E27FC236}">
                <a16:creationId xmlns:a16="http://schemas.microsoft.com/office/drawing/2014/main" id="{3118A1F5-E67A-44D6-88E7-DC7712913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03" y="4873367"/>
            <a:ext cx="3362794" cy="1848108"/>
          </a:xfrm>
          <a:prstGeom prst="rect">
            <a:avLst/>
          </a:prstGeom>
        </p:spPr>
      </p:pic>
    </p:spTree>
    <p:extLst>
      <p:ext uri="{BB962C8B-B14F-4D97-AF65-F5344CB8AC3E}">
        <p14:creationId xmlns:p14="http://schemas.microsoft.com/office/powerpoint/2010/main" val="3472024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797D-F502-4BFD-9F77-F40288F01475}"/>
              </a:ext>
            </a:extLst>
          </p:cNvPr>
          <p:cNvSpPr>
            <a:spLocks noGrp="1"/>
          </p:cNvSpPr>
          <p:nvPr>
            <p:ph type="title"/>
          </p:nvPr>
        </p:nvSpPr>
        <p:spPr/>
        <p:txBody>
          <a:bodyPr>
            <a:normAutofit/>
          </a:bodyPr>
          <a:lstStyle/>
          <a:p>
            <a:r>
              <a:rPr lang="en-US" dirty="0"/>
              <a:t>Satellite Microwave Transmission System (SMTS)</a:t>
            </a:r>
          </a:p>
        </p:txBody>
      </p:sp>
      <p:sp>
        <p:nvSpPr>
          <p:cNvPr id="3" name="Content Placeholder 2">
            <a:extLst>
              <a:ext uri="{FF2B5EF4-FFF2-40B4-BE49-F238E27FC236}">
                <a16:creationId xmlns:a16="http://schemas.microsoft.com/office/drawing/2014/main" id="{9B921458-57DD-4C42-A1EA-EB315C9399EC}"/>
              </a:ext>
            </a:extLst>
          </p:cNvPr>
          <p:cNvSpPr>
            <a:spLocks noGrp="1"/>
          </p:cNvSpPr>
          <p:nvPr>
            <p:ph idx="1"/>
          </p:nvPr>
        </p:nvSpPr>
        <p:spPr/>
        <p:txBody>
          <a:bodyPr>
            <a:normAutofit/>
          </a:bodyPr>
          <a:lstStyle/>
          <a:p>
            <a:r>
              <a:rPr lang="en-US" dirty="0"/>
              <a:t>Satellite communication is one type of self-contained wireless communication technology, it is widely spread all over the world to allow users to stay connected almost anywhere on the earth. </a:t>
            </a:r>
          </a:p>
          <a:p>
            <a:r>
              <a:rPr lang="en-US" dirty="0"/>
              <a:t>When the signal (a beam of modulated microwave) is sent near the satellite then, the satellite amplifies the signal and sent it back to the antenna receiver which is located on the surface of the earth. </a:t>
            </a:r>
          </a:p>
          <a:p>
            <a:pPr lvl="1"/>
            <a:r>
              <a:rPr lang="en-US" dirty="0"/>
              <a:t>Receives transmissions on one frequency band (uplink), amplifies or repeats the signal, and transmits it on another frequency (downlink)</a:t>
            </a:r>
          </a:p>
          <a:p>
            <a:pPr lvl="1"/>
            <a:endParaRPr lang="en-US" dirty="0"/>
          </a:p>
        </p:txBody>
      </p:sp>
      <p:sp>
        <p:nvSpPr>
          <p:cNvPr id="4" name="Slide Number Placeholder 3">
            <a:extLst>
              <a:ext uri="{FF2B5EF4-FFF2-40B4-BE49-F238E27FC236}">
                <a16:creationId xmlns:a16="http://schemas.microsoft.com/office/drawing/2014/main" id="{B3027C6D-09A7-4ACF-BA9A-F5C81A61AD33}"/>
              </a:ext>
            </a:extLst>
          </p:cNvPr>
          <p:cNvSpPr>
            <a:spLocks noGrp="1"/>
          </p:cNvSpPr>
          <p:nvPr>
            <p:ph type="sldNum" sz="quarter" idx="12"/>
          </p:nvPr>
        </p:nvSpPr>
        <p:spPr/>
        <p:txBody>
          <a:bodyPr/>
          <a:lstStyle/>
          <a:p>
            <a:fld id="{B74EB0F0-7D7E-412A-B235-20FE2876EE16}" type="slidenum">
              <a:rPr lang="en-US" smtClean="0"/>
              <a:t>49</a:t>
            </a:fld>
            <a:endParaRPr lang="en-US" dirty="0"/>
          </a:p>
        </p:txBody>
      </p:sp>
    </p:spTree>
    <p:extLst>
      <p:ext uri="{BB962C8B-B14F-4D97-AF65-F5344CB8AC3E}">
        <p14:creationId xmlns:p14="http://schemas.microsoft.com/office/powerpoint/2010/main" val="1201429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F4BA-4BBF-10C7-4151-9556CAF9F8F4}"/>
              </a:ext>
            </a:extLst>
          </p:cNvPr>
          <p:cNvSpPr>
            <a:spLocks noGrp="1"/>
          </p:cNvSpPr>
          <p:nvPr>
            <p:ph type="title"/>
          </p:nvPr>
        </p:nvSpPr>
        <p:spPr/>
        <p:txBody>
          <a:bodyPr/>
          <a:lstStyle/>
          <a:p>
            <a:r>
              <a:rPr lang="en-US" dirty="0"/>
              <a:t>Why We Learn Computer Networks?</a:t>
            </a:r>
          </a:p>
        </p:txBody>
      </p:sp>
      <p:sp>
        <p:nvSpPr>
          <p:cNvPr id="3" name="Content Placeholder 2">
            <a:extLst>
              <a:ext uri="{FF2B5EF4-FFF2-40B4-BE49-F238E27FC236}">
                <a16:creationId xmlns:a16="http://schemas.microsoft.com/office/drawing/2014/main" id="{8F852890-4FDC-8E89-858C-FEDD638E7259}"/>
              </a:ext>
            </a:extLst>
          </p:cNvPr>
          <p:cNvSpPr>
            <a:spLocks noGrp="1"/>
          </p:cNvSpPr>
          <p:nvPr>
            <p:ph idx="1"/>
          </p:nvPr>
        </p:nvSpPr>
        <p:spPr/>
        <p:txBody>
          <a:bodyPr/>
          <a:lstStyle/>
          <a:p>
            <a:r>
              <a:rPr lang="en-US" dirty="0"/>
              <a:t>Computers are just stand-alone digital devices</a:t>
            </a:r>
          </a:p>
          <a:p>
            <a:pPr lvl="1"/>
            <a:r>
              <a:rPr lang="en-US" dirty="0"/>
              <a:t>Calculator + Organizer + Word Processor + Multimedia Player</a:t>
            </a:r>
          </a:p>
        </p:txBody>
      </p:sp>
      <p:sp>
        <p:nvSpPr>
          <p:cNvPr id="4" name="Slide Number Placeholder 3">
            <a:extLst>
              <a:ext uri="{FF2B5EF4-FFF2-40B4-BE49-F238E27FC236}">
                <a16:creationId xmlns:a16="http://schemas.microsoft.com/office/drawing/2014/main" id="{A657FC2A-BAB7-B8C1-1264-FFD150DD0F50}"/>
              </a:ext>
            </a:extLst>
          </p:cNvPr>
          <p:cNvSpPr>
            <a:spLocks noGrp="1"/>
          </p:cNvSpPr>
          <p:nvPr>
            <p:ph type="sldNum" sz="quarter" idx="12"/>
          </p:nvPr>
        </p:nvSpPr>
        <p:spPr/>
        <p:txBody>
          <a:bodyPr/>
          <a:lstStyle/>
          <a:p>
            <a:fld id="{B74EB0F0-7D7E-412A-B235-20FE2876EE16}" type="slidenum">
              <a:rPr lang="en-US" smtClean="0"/>
              <a:t>5</a:t>
            </a:fld>
            <a:endParaRPr lang="en-US" dirty="0"/>
          </a:p>
        </p:txBody>
      </p:sp>
      <p:sp>
        <p:nvSpPr>
          <p:cNvPr id="6" name="TextBox 5">
            <a:extLst>
              <a:ext uri="{FF2B5EF4-FFF2-40B4-BE49-F238E27FC236}">
                <a16:creationId xmlns:a16="http://schemas.microsoft.com/office/drawing/2014/main" id="{5BBF7A9E-08EB-0DD9-4CCE-C6DC386964E5}"/>
              </a:ext>
            </a:extLst>
          </p:cNvPr>
          <p:cNvSpPr txBox="1"/>
          <p:nvPr/>
        </p:nvSpPr>
        <p:spPr>
          <a:xfrm>
            <a:off x="1258860" y="5229501"/>
            <a:ext cx="10068560" cy="954107"/>
          </a:xfrm>
          <a:prstGeom prst="rect">
            <a:avLst/>
          </a:prstGeom>
          <a:noFill/>
        </p:spPr>
        <p:txBody>
          <a:bodyPr wrap="square">
            <a:spAutoFit/>
          </a:bodyPr>
          <a:lstStyle/>
          <a:p>
            <a:pPr lvl="1" algn="ctr"/>
            <a:r>
              <a:rPr lang="en-US" sz="2800" dirty="0">
                <a:solidFill>
                  <a:srgbClr val="C00000"/>
                </a:solidFill>
              </a:rPr>
              <a:t>You will just spend less that 5% of the time you are now spend with network enabled IT devices</a:t>
            </a:r>
          </a:p>
        </p:txBody>
      </p:sp>
      <p:pic>
        <p:nvPicPr>
          <p:cNvPr id="10" name="Picture 9">
            <a:extLst>
              <a:ext uri="{FF2B5EF4-FFF2-40B4-BE49-F238E27FC236}">
                <a16:creationId xmlns:a16="http://schemas.microsoft.com/office/drawing/2014/main" id="{E628F3BF-7E4B-D052-6495-805985F41DC0}"/>
              </a:ext>
            </a:extLst>
          </p:cNvPr>
          <p:cNvPicPr>
            <a:picLocks noChangeAspect="1"/>
          </p:cNvPicPr>
          <p:nvPr/>
        </p:nvPicPr>
        <p:blipFill>
          <a:blip r:embed="rId2"/>
          <a:stretch>
            <a:fillRect/>
          </a:stretch>
        </p:blipFill>
        <p:spPr>
          <a:xfrm>
            <a:off x="3864900" y="2616129"/>
            <a:ext cx="4094480" cy="832394"/>
          </a:xfrm>
          <a:prstGeom prst="rect">
            <a:avLst/>
          </a:prstGeom>
        </p:spPr>
      </p:pic>
      <p:sp>
        <p:nvSpPr>
          <p:cNvPr id="5" name="TextBox 4">
            <a:extLst>
              <a:ext uri="{FF2B5EF4-FFF2-40B4-BE49-F238E27FC236}">
                <a16:creationId xmlns:a16="http://schemas.microsoft.com/office/drawing/2014/main" id="{784B3008-FC05-DA19-E5B1-F583A336CFBF}"/>
              </a:ext>
            </a:extLst>
          </p:cNvPr>
          <p:cNvSpPr txBox="1"/>
          <p:nvPr/>
        </p:nvSpPr>
        <p:spPr>
          <a:xfrm>
            <a:off x="1106460" y="3484864"/>
            <a:ext cx="10373360" cy="1477328"/>
          </a:xfrm>
          <a:prstGeom prst="rect">
            <a:avLst/>
          </a:prstGeom>
          <a:noFill/>
        </p:spPr>
        <p:txBody>
          <a:bodyPr wrap="square" rtlCol="0">
            <a:spAutoFit/>
          </a:bodyPr>
          <a:lstStyle/>
          <a:p>
            <a:r>
              <a:rPr lang="en-US" sz="2400" dirty="0">
                <a:solidFill>
                  <a:srgbClr val="FF0000"/>
                </a:solidFill>
              </a:rPr>
              <a:t>If No Networking, </a:t>
            </a:r>
          </a:p>
          <a:p>
            <a:r>
              <a:rPr lang="en-US" sz="2400" dirty="0">
                <a:solidFill>
                  <a:srgbClr val="FF0000"/>
                </a:solidFill>
              </a:rPr>
              <a:t>	You can’t do E-learning, E-Marketing, Entertainments, Communication</a:t>
            </a:r>
          </a:p>
          <a:p>
            <a:pPr lvl="1"/>
            <a:r>
              <a:rPr lang="en-US" sz="2400" dirty="0">
                <a:solidFill>
                  <a:srgbClr val="FF0000"/>
                </a:solidFill>
              </a:rPr>
              <a:t>	No social media, No information sharing via computer devices</a:t>
            </a:r>
          </a:p>
          <a:p>
            <a:endParaRPr lang="en-US" dirty="0"/>
          </a:p>
        </p:txBody>
      </p:sp>
    </p:spTree>
    <p:extLst>
      <p:ext uri="{BB962C8B-B14F-4D97-AF65-F5344CB8AC3E}">
        <p14:creationId xmlns:p14="http://schemas.microsoft.com/office/powerpoint/2010/main" val="37521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100"/>
                                  </p:iterate>
                                  <p:childTnLst>
                                    <p:set>
                                      <p:cBhvr>
                                        <p:cTn id="1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D832-C449-4F38-A0B2-02F8E3E45CE1}"/>
              </a:ext>
            </a:extLst>
          </p:cNvPr>
          <p:cNvSpPr>
            <a:spLocks noGrp="1"/>
          </p:cNvSpPr>
          <p:nvPr>
            <p:ph type="title"/>
          </p:nvPr>
        </p:nvSpPr>
        <p:spPr/>
        <p:txBody>
          <a:bodyPr/>
          <a:lstStyle/>
          <a:p>
            <a:r>
              <a:rPr lang="en-US" dirty="0"/>
              <a:t>Satellite Communication</a:t>
            </a:r>
          </a:p>
        </p:txBody>
      </p:sp>
      <p:sp>
        <p:nvSpPr>
          <p:cNvPr id="3" name="Content Placeholder 2">
            <a:extLst>
              <a:ext uri="{FF2B5EF4-FFF2-40B4-BE49-F238E27FC236}">
                <a16:creationId xmlns:a16="http://schemas.microsoft.com/office/drawing/2014/main" id="{CBAFE216-E8E5-464B-8C73-E96748303877}"/>
              </a:ext>
            </a:extLst>
          </p:cNvPr>
          <p:cNvSpPr>
            <a:spLocks noGrp="1"/>
          </p:cNvSpPr>
          <p:nvPr>
            <p:ph idx="1"/>
          </p:nvPr>
        </p:nvSpPr>
        <p:spPr/>
        <p:txBody>
          <a:bodyPr/>
          <a:lstStyle/>
          <a:p>
            <a:r>
              <a:rPr lang="en-US" dirty="0"/>
              <a:t>Satellite communication contains two main components like the space segment and the ground segment. </a:t>
            </a:r>
          </a:p>
          <a:p>
            <a:r>
              <a:rPr lang="en-US" dirty="0"/>
              <a:t>The ground segment consists of fixed or mobile transmission, reception, and ancillary equipment and the space segment, satellite that orbits 22,300 miles above the Earth.</a:t>
            </a:r>
          </a:p>
          <a:p>
            <a:endParaRPr lang="en-US" dirty="0"/>
          </a:p>
          <a:p>
            <a:endParaRPr lang="en-US" dirty="0"/>
          </a:p>
        </p:txBody>
      </p:sp>
      <p:sp>
        <p:nvSpPr>
          <p:cNvPr id="4" name="Slide Number Placeholder 3">
            <a:extLst>
              <a:ext uri="{FF2B5EF4-FFF2-40B4-BE49-F238E27FC236}">
                <a16:creationId xmlns:a16="http://schemas.microsoft.com/office/drawing/2014/main" id="{DFD3FCB3-1D44-4AAA-A362-F5661986A062}"/>
              </a:ext>
            </a:extLst>
          </p:cNvPr>
          <p:cNvSpPr>
            <a:spLocks noGrp="1"/>
          </p:cNvSpPr>
          <p:nvPr>
            <p:ph type="sldNum" sz="quarter" idx="12"/>
          </p:nvPr>
        </p:nvSpPr>
        <p:spPr/>
        <p:txBody>
          <a:bodyPr/>
          <a:lstStyle/>
          <a:p>
            <a:fld id="{B74EB0F0-7D7E-412A-B235-20FE2876EE16}" type="slidenum">
              <a:rPr lang="en-US" smtClean="0"/>
              <a:t>50</a:t>
            </a:fld>
            <a:endParaRPr lang="en-US" dirty="0"/>
          </a:p>
        </p:txBody>
      </p:sp>
      <p:pic>
        <p:nvPicPr>
          <p:cNvPr id="8" name="Picture 7">
            <a:extLst>
              <a:ext uri="{FF2B5EF4-FFF2-40B4-BE49-F238E27FC236}">
                <a16:creationId xmlns:a16="http://schemas.microsoft.com/office/drawing/2014/main" id="{A2D49105-E90F-4DB9-88C5-7217271E6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50" y="4270855"/>
            <a:ext cx="3685592" cy="2268057"/>
          </a:xfrm>
          <a:prstGeom prst="rect">
            <a:avLst/>
          </a:prstGeom>
        </p:spPr>
      </p:pic>
      <p:sp>
        <p:nvSpPr>
          <p:cNvPr id="14" name="TextBox 13">
            <a:extLst>
              <a:ext uri="{FF2B5EF4-FFF2-40B4-BE49-F238E27FC236}">
                <a16:creationId xmlns:a16="http://schemas.microsoft.com/office/drawing/2014/main" id="{E9EEEFC3-CA4A-4A3F-84D5-19328F143D4B}"/>
              </a:ext>
            </a:extLst>
          </p:cNvPr>
          <p:cNvSpPr txBox="1"/>
          <p:nvPr/>
        </p:nvSpPr>
        <p:spPr>
          <a:xfrm>
            <a:off x="2041850" y="4518027"/>
            <a:ext cx="6097554" cy="1200329"/>
          </a:xfrm>
          <a:prstGeom prst="rect">
            <a:avLst/>
          </a:prstGeom>
          <a:noFill/>
        </p:spPr>
        <p:txBody>
          <a:bodyPr wrap="square">
            <a:spAutoFit/>
          </a:bodyPr>
          <a:lstStyle/>
          <a:p>
            <a:r>
              <a:rPr lang="en-US" dirty="0">
                <a:solidFill>
                  <a:srgbClr val="0070C0"/>
                </a:solidFill>
              </a:rPr>
              <a:t>Applications</a:t>
            </a:r>
          </a:p>
          <a:p>
            <a:pPr marL="285750" indent="-285750">
              <a:buFont typeface="Arial" panose="020B0604020202020204" pitchFamily="34" charset="0"/>
              <a:buChar char="•"/>
            </a:pPr>
            <a:r>
              <a:rPr lang="en-US" dirty="0"/>
              <a:t>Television distribution</a:t>
            </a:r>
          </a:p>
          <a:p>
            <a:pPr marL="285750" indent="-285750">
              <a:buFont typeface="Arial" panose="020B0604020202020204" pitchFamily="34" charset="0"/>
              <a:buChar char="•"/>
            </a:pPr>
            <a:r>
              <a:rPr lang="en-US" dirty="0"/>
              <a:t>Long-distance telephone transmission</a:t>
            </a:r>
          </a:p>
          <a:p>
            <a:pPr marL="285750" indent="-285750">
              <a:buFont typeface="Arial" panose="020B0604020202020204" pitchFamily="34" charset="0"/>
              <a:buChar char="•"/>
            </a:pPr>
            <a:r>
              <a:rPr lang="en-US" dirty="0"/>
              <a:t>Private business networks</a:t>
            </a:r>
          </a:p>
        </p:txBody>
      </p:sp>
    </p:spTree>
    <p:extLst>
      <p:ext uri="{BB962C8B-B14F-4D97-AF65-F5344CB8AC3E}">
        <p14:creationId xmlns:p14="http://schemas.microsoft.com/office/powerpoint/2010/main" val="2598752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C03D-23C8-4E98-87FA-4396EC5D1F0E}"/>
              </a:ext>
            </a:extLst>
          </p:cNvPr>
          <p:cNvSpPr>
            <a:spLocks noGrp="1"/>
          </p:cNvSpPr>
          <p:nvPr>
            <p:ph type="title"/>
          </p:nvPr>
        </p:nvSpPr>
        <p:spPr/>
        <p:txBody>
          <a:bodyPr/>
          <a:lstStyle/>
          <a:p>
            <a:r>
              <a:rPr lang="en-US" dirty="0"/>
              <a:t>Characteristics of Satellite Technology</a:t>
            </a:r>
          </a:p>
        </p:txBody>
      </p:sp>
      <p:sp>
        <p:nvSpPr>
          <p:cNvPr id="3" name="Content Placeholder 2">
            <a:extLst>
              <a:ext uri="{FF2B5EF4-FFF2-40B4-BE49-F238E27FC236}">
                <a16:creationId xmlns:a16="http://schemas.microsoft.com/office/drawing/2014/main" id="{D0F56402-8652-4DAD-B1B6-8F236A8CAB0D}"/>
              </a:ext>
            </a:extLst>
          </p:cNvPr>
          <p:cNvSpPr>
            <a:spLocks noGrp="1"/>
          </p:cNvSpPr>
          <p:nvPr>
            <p:ph idx="1"/>
          </p:nvPr>
        </p:nvSpPr>
        <p:spPr>
          <a:xfrm>
            <a:off x="811820" y="1462549"/>
            <a:ext cx="8915400" cy="3777622"/>
          </a:xfrm>
        </p:spPr>
        <p:txBody>
          <a:bodyPr>
            <a:normAutofit fontScale="92500"/>
          </a:bodyPr>
          <a:lstStyle/>
          <a:p>
            <a:r>
              <a:rPr lang="en-US" sz="2800" dirty="0"/>
              <a:t>Very little capability to repair a  Satellite. </a:t>
            </a:r>
          </a:p>
          <a:p>
            <a:r>
              <a:rPr lang="en-US" sz="2800" dirty="0"/>
              <a:t>greater delay .</a:t>
            </a:r>
          </a:p>
          <a:p>
            <a:r>
              <a:rPr lang="en-US" sz="2800" dirty="0"/>
              <a:t>attenuation Issue.</a:t>
            </a:r>
          </a:p>
          <a:p>
            <a:r>
              <a:rPr lang="en-US" sz="2800" dirty="0"/>
              <a:t>Use for one directional communication ( Satellite TV/Radio).</a:t>
            </a:r>
          </a:p>
          <a:p>
            <a:r>
              <a:rPr lang="en-US" sz="2800" dirty="0"/>
              <a:t>Connect highly remote locations ( when there is no other means)</a:t>
            </a:r>
          </a:p>
          <a:p>
            <a:r>
              <a:rPr lang="en-US" sz="2800" dirty="0"/>
              <a:t>Emergency and Secure communications for military /rescue work.</a:t>
            </a:r>
          </a:p>
        </p:txBody>
      </p:sp>
    </p:spTree>
    <p:extLst>
      <p:ext uri="{BB962C8B-B14F-4D97-AF65-F5344CB8AC3E}">
        <p14:creationId xmlns:p14="http://schemas.microsoft.com/office/powerpoint/2010/main" val="656461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E19E-644C-45F5-8717-EB1C96B1B70C}"/>
              </a:ext>
            </a:extLst>
          </p:cNvPr>
          <p:cNvSpPr>
            <a:spLocks noGrp="1"/>
          </p:cNvSpPr>
          <p:nvPr>
            <p:ph type="title"/>
          </p:nvPr>
        </p:nvSpPr>
        <p:spPr/>
        <p:txBody>
          <a:bodyPr>
            <a:normAutofit/>
          </a:bodyPr>
          <a:lstStyle/>
          <a:p>
            <a:r>
              <a:rPr lang="en-US" dirty="0"/>
              <a:t>Terrestrial Microwave Transmission Systems (TMTS)</a:t>
            </a:r>
          </a:p>
        </p:txBody>
      </p:sp>
      <p:sp>
        <p:nvSpPr>
          <p:cNvPr id="3" name="Content Placeholder 2">
            <a:extLst>
              <a:ext uri="{FF2B5EF4-FFF2-40B4-BE49-F238E27FC236}">
                <a16:creationId xmlns:a16="http://schemas.microsoft.com/office/drawing/2014/main" id="{AFC2580A-01F3-4EC3-96EE-A10BBBFCE984}"/>
              </a:ext>
            </a:extLst>
          </p:cNvPr>
          <p:cNvSpPr>
            <a:spLocks noGrp="1"/>
          </p:cNvSpPr>
          <p:nvPr>
            <p:ph idx="1"/>
          </p:nvPr>
        </p:nvSpPr>
        <p:spPr>
          <a:xfrm>
            <a:off x="568389" y="1411524"/>
            <a:ext cx="9672638" cy="4351338"/>
          </a:xfrm>
        </p:spPr>
        <p:txBody>
          <a:bodyPr>
            <a:normAutofit lnSpcReduction="10000"/>
          </a:bodyPr>
          <a:lstStyle/>
          <a:p>
            <a:r>
              <a:rPr lang="en-US" dirty="0"/>
              <a:t>Terrestrial microwave is a wireless microwave networking technology that </a:t>
            </a:r>
            <a:r>
              <a:rPr lang="en-US" dirty="0">
                <a:solidFill>
                  <a:srgbClr val="0070C0"/>
                </a:solidFill>
              </a:rPr>
              <a:t>uses line-of sight communications between pairs of Earth-based transmitters and receivers </a:t>
            </a:r>
            <a:r>
              <a:rPr lang="en-US" dirty="0"/>
              <a:t>to relay information.</a:t>
            </a:r>
          </a:p>
          <a:p>
            <a:pPr lvl="1"/>
            <a:r>
              <a:rPr lang="en-US" dirty="0"/>
              <a:t>The signals are extremely concentrated and the physical route must be </a:t>
            </a:r>
            <a:r>
              <a:rPr lang="en-US" dirty="0">
                <a:solidFill>
                  <a:srgbClr val="0070C0"/>
                </a:solidFill>
              </a:rPr>
              <a:t>line of sight.</a:t>
            </a:r>
            <a:r>
              <a:rPr lang="en-US" dirty="0"/>
              <a:t> </a:t>
            </a:r>
          </a:p>
          <a:p>
            <a:pPr lvl="1"/>
            <a:r>
              <a:rPr lang="en-US" dirty="0"/>
              <a:t>The signals in these systems are extended with the help of Relay towers. </a:t>
            </a:r>
          </a:p>
          <a:p>
            <a:pPr lvl="1"/>
            <a:r>
              <a:rPr lang="en-US" dirty="0"/>
              <a:t>Terrestrial Microwave Systems need directional parabolic antennas to broadcast and receive signals in the lower gigahertz range.</a:t>
            </a:r>
          </a:p>
        </p:txBody>
      </p:sp>
      <p:sp>
        <p:nvSpPr>
          <p:cNvPr id="4" name="Slide Number Placeholder 3">
            <a:extLst>
              <a:ext uri="{FF2B5EF4-FFF2-40B4-BE49-F238E27FC236}">
                <a16:creationId xmlns:a16="http://schemas.microsoft.com/office/drawing/2014/main" id="{ADDD9D9B-F4C8-4471-97FB-C5446D11AC74}"/>
              </a:ext>
            </a:extLst>
          </p:cNvPr>
          <p:cNvSpPr>
            <a:spLocks noGrp="1"/>
          </p:cNvSpPr>
          <p:nvPr>
            <p:ph type="sldNum" sz="quarter" idx="12"/>
          </p:nvPr>
        </p:nvSpPr>
        <p:spPr/>
        <p:txBody>
          <a:bodyPr/>
          <a:lstStyle/>
          <a:p>
            <a:fld id="{B74EB0F0-7D7E-412A-B235-20FE2876EE16}" type="slidenum">
              <a:rPr lang="en-US" smtClean="0"/>
              <a:t>52</a:t>
            </a:fld>
            <a:endParaRPr lang="en-US" dirty="0"/>
          </a:p>
        </p:txBody>
      </p:sp>
      <p:sp>
        <p:nvSpPr>
          <p:cNvPr id="7" name="TextBox 6">
            <a:extLst>
              <a:ext uri="{FF2B5EF4-FFF2-40B4-BE49-F238E27FC236}">
                <a16:creationId xmlns:a16="http://schemas.microsoft.com/office/drawing/2014/main" id="{FD115760-357A-4C03-B6BB-DF7D4695CBB6}"/>
              </a:ext>
            </a:extLst>
          </p:cNvPr>
          <p:cNvSpPr txBox="1"/>
          <p:nvPr/>
        </p:nvSpPr>
        <p:spPr>
          <a:xfrm>
            <a:off x="2824842" y="5615582"/>
            <a:ext cx="7989337" cy="923330"/>
          </a:xfrm>
          <a:prstGeom prst="rect">
            <a:avLst/>
          </a:prstGeom>
          <a:noFill/>
        </p:spPr>
        <p:txBody>
          <a:bodyPr wrap="square">
            <a:spAutoFit/>
          </a:bodyPr>
          <a:lstStyle/>
          <a:p>
            <a:r>
              <a:rPr lang="en-US" dirty="0"/>
              <a:t>The frequency of data transmission for terrestrial systems is typically 4 GHz to 6 GHz or 21 GHz to 23 GHz, and the speed is usually 1 megabit per second (Mbps) to 10 Mbps.</a:t>
            </a:r>
          </a:p>
        </p:txBody>
      </p:sp>
      <p:pic>
        <p:nvPicPr>
          <p:cNvPr id="6" name="Picture 5" descr="Diagram&#10;&#10;Description automatically generated">
            <a:extLst>
              <a:ext uri="{FF2B5EF4-FFF2-40B4-BE49-F238E27FC236}">
                <a16:creationId xmlns:a16="http://schemas.microsoft.com/office/drawing/2014/main" id="{E6A79886-20C1-4E4F-9916-09E29FCC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8029" y="2299572"/>
            <a:ext cx="1685925" cy="2714625"/>
          </a:xfrm>
          <a:prstGeom prst="rect">
            <a:avLst/>
          </a:prstGeom>
        </p:spPr>
      </p:pic>
    </p:spTree>
    <p:extLst>
      <p:ext uri="{BB962C8B-B14F-4D97-AF65-F5344CB8AC3E}">
        <p14:creationId xmlns:p14="http://schemas.microsoft.com/office/powerpoint/2010/main" val="2163902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13C5B-9AF9-4440-87A6-7F2AF843E5E2}"/>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114AE305-C869-421F-A484-12030DBFFA57}"/>
              </a:ext>
            </a:extLst>
          </p:cNvPr>
          <p:cNvSpPr>
            <a:spLocks noGrp="1"/>
          </p:cNvSpPr>
          <p:nvPr>
            <p:ph idx="1"/>
          </p:nvPr>
        </p:nvSpPr>
        <p:spPr/>
        <p:txBody>
          <a:bodyPr/>
          <a:lstStyle/>
          <a:p>
            <a:r>
              <a:rPr lang="en-US" dirty="0"/>
              <a:t>Comparison</a:t>
            </a:r>
          </a:p>
        </p:txBody>
      </p:sp>
      <p:sp>
        <p:nvSpPr>
          <p:cNvPr id="4" name="Slide Number Placeholder 3">
            <a:extLst>
              <a:ext uri="{FF2B5EF4-FFF2-40B4-BE49-F238E27FC236}">
                <a16:creationId xmlns:a16="http://schemas.microsoft.com/office/drawing/2014/main" id="{57867CF8-3865-43A5-9049-4458E8E97317}"/>
              </a:ext>
            </a:extLst>
          </p:cNvPr>
          <p:cNvSpPr>
            <a:spLocks noGrp="1"/>
          </p:cNvSpPr>
          <p:nvPr>
            <p:ph type="sldNum" sz="quarter" idx="12"/>
          </p:nvPr>
        </p:nvSpPr>
        <p:spPr/>
        <p:txBody>
          <a:bodyPr/>
          <a:lstStyle/>
          <a:p>
            <a:fld id="{B74EB0F0-7D7E-412A-B235-20FE2876EE16}" type="slidenum">
              <a:rPr lang="en-US" smtClean="0"/>
              <a:t>53</a:t>
            </a:fld>
            <a:endParaRPr lang="en-US" dirty="0"/>
          </a:p>
        </p:txBody>
      </p:sp>
      <p:pic>
        <p:nvPicPr>
          <p:cNvPr id="8" name="Picture 7">
            <a:extLst>
              <a:ext uri="{FF2B5EF4-FFF2-40B4-BE49-F238E27FC236}">
                <a16:creationId xmlns:a16="http://schemas.microsoft.com/office/drawing/2014/main" id="{1C976525-C00E-444C-8C27-B4BE4FB8A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14" y="3030116"/>
            <a:ext cx="5486400" cy="3429000"/>
          </a:xfrm>
          <a:prstGeom prst="rect">
            <a:avLst/>
          </a:prstGeom>
        </p:spPr>
      </p:pic>
      <p:pic>
        <p:nvPicPr>
          <p:cNvPr id="10" name="Picture 9">
            <a:extLst>
              <a:ext uri="{FF2B5EF4-FFF2-40B4-BE49-F238E27FC236}">
                <a16:creationId xmlns:a16="http://schemas.microsoft.com/office/drawing/2014/main" id="{E9C092FD-F568-4AE1-8E33-570678DBAAC1}"/>
              </a:ext>
            </a:extLst>
          </p:cNvPr>
          <p:cNvPicPr>
            <a:picLocks noChangeAspect="1"/>
          </p:cNvPicPr>
          <p:nvPr/>
        </p:nvPicPr>
        <p:blipFill>
          <a:blip r:embed="rId3"/>
          <a:stretch>
            <a:fillRect/>
          </a:stretch>
        </p:blipFill>
        <p:spPr>
          <a:xfrm>
            <a:off x="1088065" y="1582436"/>
            <a:ext cx="5122233" cy="4447114"/>
          </a:xfrm>
          <a:prstGeom prst="rect">
            <a:avLst/>
          </a:prstGeom>
        </p:spPr>
      </p:pic>
    </p:spTree>
    <p:extLst>
      <p:ext uri="{BB962C8B-B14F-4D97-AF65-F5344CB8AC3E}">
        <p14:creationId xmlns:p14="http://schemas.microsoft.com/office/powerpoint/2010/main" val="2383297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C547-AE31-4609-9BA7-E6FC6DEE9AE2}"/>
              </a:ext>
            </a:extLst>
          </p:cNvPr>
          <p:cNvSpPr>
            <a:spLocks noGrp="1"/>
          </p:cNvSpPr>
          <p:nvPr>
            <p:ph type="title"/>
          </p:nvPr>
        </p:nvSpPr>
        <p:spPr/>
        <p:txBody>
          <a:bodyPr/>
          <a:lstStyle/>
          <a:p>
            <a:r>
              <a:rPr lang="en-US" dirty="0"/>
              <a:t>Bluetooth</a:t>
            </a:r>
          </a:p>
        </p:txBody>
      </p:sp>
      <p:sp>
        <p:nvSpPr>
          <p:cNvPr id="3" name="Content Placeholder 2">
            <a:extLst>
              <a:ext uri="{FF2B5EF4-FFF2-40B4-BE49-F238E27FC236}">
                <a16:creationId xmlns:a16="http://schemas.microsoft.com/office/drawing/2014/main" id="{F56CF9DC-7240-46E7-BA2A-2FDE25EE4375}"/>
              </a:ext>
            </a:extLst>
          </p:cNvPr>
          <p:cNvSpPr>
            <a:spLocks noGrp="1"/>
          </p:cNvSpPr>
          <p:nvPr>
            <p:ph idx="1"/>
          </p:nvPr>
        </p:nvSpPr>
        <p:spPr/>
        <p:txBody>
          <a:bodyPr>
            <a:normAutofit fontScale="92500" lnSpcReduction="20000"/>
          </a:bodyPr>
          <a:lstStyle/>
          <a:p>
            <a:r>
              <a:rPr lang="en-US" dirty="0"/>
              <a:t>Bluetooth technology is a high-speed low powered wireless technology link that is designed to connect phones or other portable equipment together. </a:t>
            </a:r>
          </a:p>
          <a:p>
            <a:pPr lvl="1"/>
            <a:r>
              <a:rPr lang="en-US" dirty="0"/>
              <a:t>It follows specification (IEEE 802.15.1)</a:t>
            </a:r>
          </a:p>
          <a:p>
            <a:r>
              <a:rPr lang="en-US" dirty="0"/>
              <a:t>The main function of Bluetooth technology is that permits you to connect various electronic devices wirelessly to a system for the transferring of data. </a:t>
            </a:r>
          </a:p>
          <a:p>
            <a:pPr lvl="1"/>
            <a:r>
              <a:rPr lang="en-US" dirty="0"/>
              <a:t>Cell phones are connected to hands-free earphones</a:t>
            </a:r>
          </a:p>
          <a:p>
            <a:pPr lvl="1"/>
            <a:r>
              <a:rPr lang="en-US" dirty="0"/>
              <a:t>PCs/Laptops :mouse, wireless keyboard. </a:t>
            </a:r>
          </a:p>
          <a:p>
            <a:pPr lvl="1"/>
            <a:r>
              <a:rPr lang="en-US" dirty="0"/>
              <a:t>Data transfer</a:t>
            </a:r>
          </a:p>
          <a:p>
            <a:r>
              <a:rPr lang="en-US" dirty="0"/>
              <a:t>This technology has various functions and it is used commonly in the wireless communication market.</a:t>
            </a:r>
          </a:p>
        </p:txBody>
      </p:sp>
      <p:sp>
        <p:nvSpPr>
          <p:cNvPr id="4" name="Slide Number Placeholder 3">
            <a:extLst>
              <a:ext uri="{FF2B5EF4-FFF2-40B4-BE49-F238E27FC236}">
                <a16:creationId xmlns:a16="http://schemas.microsoft.com/office/drawing/2014/main" id="{35F41216-D135-45ED-9A69-5D473FF2900C}"/>
              </a:ext>
            </a:extLst>
          </p:cNvPr>
          <p:cNvSpPr>
            <a:spLocks noGrp="1"/>
          </p:cNvSpPr>
          <p:nvPr>
            <p:ph type="sldNum" sz="quarter" idx="12"/>
          </p:nvPr>
        </p:nvSpPr>
        <p:spPr/>
        <p:txBody>
          <a:bodyPr/>
          <a:lstStyle/>
          <a:p>
            <a:fld id="{B74EB0F0-7D7E-412A-B235-20FE2876EE16}" type="slidenum">
              <a:rPr lang="en-US" smtClean="0"/>
              <a:t>54</a:t>
            </a:fld>
            <a:endParaRPr lang="en-US" dirty="0"/>
          </a:p>
        </p:txBody>
      </p:sp>
      <p:pic>
        <p:nvPicPr>
          <p:cNvPr id="6" name="Picture 5">
            <a:extLst>
              <a:ext uri="{FF2B5EF4-FFF2-40B4-BE49-F238E27FC236}">
                <a16:creationId xmlns:a16="http://schemas.microsoft.com/office/drawing/2014/main" id="{33B40629-8A11-42B7-B649-7648E247E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038" y="42253"/>
            <a:ext cx="3019425" cy="1695450"/>
          </a:xfrm>
          <a:prstGeom prst="rect">
            <a:avLst/>
          </a:prstGeom>
        </p:spPr>
      </p:pic>
    </p:spTree>
    <p:extLst>
      <p:ext uri="{BB962C8B-B14F-4D97-AF65-F5344CB8AC3E}">
        <p14:creationId xmlns:p14="http://schemas.microsoft.com/office/powerpoint/2010/main" val="1834835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EAB1-9FBC-4923-9C04-03905D844A28}"/>
              </a:ext>
            </a:extLst>
          </p:cNvPr>
          <p:cNvSpPr>
            <a:spLocks noGrp="1"/>
          </p:cNvSpPr>
          <p:nvPr>
            <p:ph type="title"/>
          </p:nvPr>
        </p:nvSpPr>
        <p:spPr/>
        <p:txBody>
          <a:bodyPr>
            <a:normAutofit/>
          </a:bodyPr>
          <a:lstStyle/>
          <a:p>
            <a:r>
              <a:rPr lang="en-US" b="1" dirty="0">
                <a:effectLst/>
              </a:rPr>
              <a:t>Mobile Communication Systems</a:t>
            </a:r>
            <a:endParaRPr lang="en-US" dirty="0"/>
          </a:p>
        </p:txBody>
      </p:sp>
      <p:sp>
        <p:nvSpPr>
          <p:cNvPr id="3" name="Content Placeholder 2">
            <a:extLst>
              <a:ext uri="{FF2B5EF4-FFF2-40B4-BE49-F238E27FC236}">
                <a16:creationId xmlns:a16="http://schemas.microsoft.com/office/drawing/2014/main" id="{3750BED4-815D-4A11-85BB-42DD0965934E}"/>
              </a:ext>
            </a:extLst>
          </p:cNvPr>
          <p:cNvSpPr>
            <a:spLocks noGrp="1"/>
          </p:cNvSpPr>
          <p:nvPr>
            <p:ph idx="1"/>
          </p:nvPr>
        </p:nvSpPr>
        <p:spPr/>
        <p:txBody>
          <a:bodyPr/>
          <a:lstStyle/>
          <a:p>
            <a:r>
              <a:rPr lang="en-US" dirty="0"/>
              <a:t>The advancement of mobile networks is enumerated by generations. </a:t>
            </a:r>
          </a:p>
          <a:p>
            <a:pPr lvl="1"/>
            <a:r>
              <a:rPr lang="en-US" dirty="0"/>
              <a:t>Many users communicate across a single frequency band through mobile phones. </a:t>
            </a:r>
          </a:p>
          <a:p>
            <a:pPr lvl="1"/>
            <a:r>
              <a:rPr lang="en-US" dirty="0"/>
              <a:t>Cellular and cordless phones are two examples of devices that make use of wireless signals. </a:t>
            </a:r>
          </a:p>
          <a:p>
            <a:pPr lvl="1"/>
            <a:r>
              <a:rPr lang="en-US" dirty="0"/>
              <a:t>Typically, cell phones have a larger range of networks to provide coverage. But, Cordless phones have a limited range. Similar to GPS devices, some phones make use of signals from satellites to communicate.</a:t>
            </a:r>
          </a:p>
        </p:txBody>
      </p:sp>
      <p:sp>
        <p:nvSpPr>
          <p:cNvPr id="4" name="Slide Number Placeholder 3">
            <a:extLst>
              <a:ext uri="{FF2B5EF4-FFF2-40B4-BE49-F238E27FC236}">
                <a16:creationId xmlns:a16="http://schemas.microsoft.com/office/drawing/2014/main" id="{8424B76E-AED0-48AB-A9EA-D44CA1E8BBA9}"/>
              </a:ext>
            </a:extLst>
          </p:cNvPr>
          <p:cNvSpPr>
            <a:spLocks noGrp="1"/>
          </p:cNvSpPr>
          <p:nvPr>
            <p:ph type="sldNum" sz="quarter" idx="12"/>
          </p:nvPr>
        </p:nvSpPr>
        <p:spPr/>
        <p:txBody>
          <a:bodyPr/>
          <a:lstStyle/>
          <a:p>
            <a:fld id="{B74EB0F0-7D7E-412A-B235-20FE2876EE16}" type="slidenum">
              <a:rPr lang="en-US" smtClean="0"/>
              <a:t>55</a:t>
            </a:fld>
            <a:endParaRPr lang="en-US" dirty="0"/>
          </a:p>
        </p:txBody>
      </p:sp>
    </p:spTree>
    <p:extLst>
      <p:ext uri="{BB962C8B-B14F-4D97-AF65-F5344CB8AC3E}">
        <p14:creationId xmlns:p14="http://schemas.microsoft.com/office/powerpoint/2010/main" val="2826243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5930-9EEA-4F5B-9691-DCA260619F3F}"/>
              </a:ext>
            </a:extLst>
          </p:cNvPr>
          <p:cNvSpPr>
            <a:spLocks noGrp="1"/>
          </p:cNvSpPr>
          <p:nvPr>
            <p:ph type="title"/>
          </p:nvPr>
        </p:nvSpPr>
        <p:spPr/>
        <p:txBody>
          <a:bodyPr/>
          <a:lstStyle/>
          <a:p>
            <a:r>
              <a:rPr lang="en-US" dirty="0"/>
              <a:t>Evolution of Mobile Communication Technology</a:t>
            </a:r>
          </a:p>
        </p:txBody>
      </p:sp>
      <p:sp>
        <p:nvSpPr>
          <p:cNvPr id="3" name="Content Placeholder 2">
            <a:extLst>
              <a:ext uri="{FF2B5EF4-FFF2-40B4-BE49-F238E27FC236}">
                <a16:creationId xmlns:a16="http://schemas.microsoft.com/office/drawing/2014/main" id="{E074190A-94E4-411C-8006-599E0B6906F6}"/>
              </a:ext>
            </a:extLst>
          </p:cNvPr>
          <p:cNvSpPr>
            <a:spLocks noGrp="1"/>
          </p:cNvSpPr>
          <p:nvPr>
            <p:ph idx="1"/>
          </p:nvPr>
        </p:nvSpPr>
        <p:spPr/>
        <p:txBody>
          <a:bodyPr/>
          <a:lstStyle/>
          <a:p>
            <a:r>
              <a:rPr lang="en-US" dirty="0"/>
              <a:t>0 G </a:t>
            </a:r>
          </a:p>
          <a:p>
            <a:r>
              <a:rPr lang="si-LK" dirty="0"/>
              <a:t>1</a:t>
            </a:r>
            <a:r>
              <a:rPr lang="en-US" dirty="0"/>
              <a:t>G</a:t>
            </a:r>
          </a:p>
          <a:p>
            <a:r>
              <a:rPr lang="en-US" dirty="0"/>
              <a:t>2G</a:t>
            </a:r>
          </a:p>
          <a:p>
            <a:r>
              <a:rPr lang="en-US" dirty="0"/>
              <a:t>3G</a:t>
            </a:r>
          </a:p>
          <a:p>
            <a:r>
              <a:rPr lang="en-US" dirty="0"/>
              <a:t>4G</a:t>
            </a:r>
          </a:p>
          <a:p>
            <a:r>
              <a:rPr lang="en-US" dirty="0"/>
              <a:t>5G</a:t>
            </a:r>
          </a:p>
          <a:p>
            <a:pPr marL="0" indent="0">
              <a:buNone/>
            </a:pPr>
            <a:endParaRPr lang="en-US" dirty="0"/>
          </a:p>
          <a:p>
            <a:endParaRPr lang="en-US" dirty="0"/>
          </a:p>
        </p:txBody>
      </p:sp>
      <p:pic>
        <p:nvPicPr>
          <p:cNvPr id="5" name="Picture 4">
            <a:extLst>
              <a:ext uri="{FF2B5EF4-FFF2-40B4-BE49-F238E27FC236}">
                <a16:creationId xmlns:a16="http://schemas.microsoft.com/office/drawing/2014/main" id="{820666BC-411E-4D3A-8F65-A7D0161C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331" y="1737703"/>
            <a:ext cx="7005747" cy="3910055"/>
          </a:xfrm>
          <a:prstGeom prst="rect">
            <a:avLst/>
          </a:prstGeom>
        </p:spPr>
      </p:pic>
    </p:spTree>
    <p:extLst>
      <p:ext uri="{BB962C8B-B14F-4D97-AF65-F5344CB8AC3E}">
        <p14:creationId xmlns:p14="http://schemas.microsoft.com/office/powerpoint/2010/main" val="112950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49098-C3B0-4D09-9E07-423FCE187FA2}"/>
              </a:ext>
            </a:extLst>
          </p:cNvPr>
          <p:cNvSpPr>
            <a:spLocks noGrp="1"/>
          </p:cNvSpPr>
          <p:nvPr>
            <p:ph type="title"/>
          </p:nvPr>
        </p:nvSpPr>
        <p:spPr/>
        <p:txBody>
          <a:bodyPr>
            <a:normAutofit fontScale="90000"/>
          </a:bodyPr>
          <a:lstStyle/>
          <a:p>
            <a:br>
              <a:rPr lang="en-US" dirty="0">
                <a:effectLst/>
              </a:rPr>
            </a:br>
            <a:r>
              <a:rPr lang="en-US" b="1" dirty="0">
                <a:effectLst/>
              </a:rPr>
              <a:t>Infrared (IR) Transmission</a:t>
            </a:r>
            <a:br>
              <a:rPr lang="en-US" b="1" dirty="0">
                <a:effectLst/>
              </a:rPr>
            </a:br>
            <a:endParaRPr lang="en-US" dirty="0"/>
          </a:p>
        </p:txBody>
      </p:sp>
      <p:sp>
        <p:nvSpPr>
          <p:cNvPr id="3" name="Content Placeholder 2">
            <a:extLst>
              <a:ext uri="{FF2B5EF4-FFF2-40B4-BE49-F238E27FC236}">
                <a16:creationId xmlns:a16="http://schemas.microsoft.com/office/drawing/2014/main" id="{7DE46501-6F82-417F-9CAD-697C7C0A4D37}"/>
              </a:ext>
            </a:extLst>
          </p:cNvPr>
          <p:cNvSpPr>
            <a:spLocks noGrp="1"/>
          </p:cNvSpPr>
          <p:nvPr>
            <p:ph idx="1"/>
          </p:nvPr>
        </p:nvSpPr>
        <p:spPr/>
        <p:txBody>
          <a:bodyPr/>
          <a:lstStyle/>
          <a:p>
            <a:r>
              <a:rPr lang="en-US" dirty="0"/>
              <a:t>Infrared radiations are electromagnetic radiations with longer wavelengths than visible light. </a:t>
            </a:r>
          </a:p>
          <a:p>
            <a:r>
              <a:rPr lang="en-US" dirty="0"/>
              <a:t>These are usually used for short-range communications. These signals do not pass through solid objects.</a:t>
            </a:r>
          </a:p>
          <a:p>
            <a:r>
              <a:rPr lang="en-US" dirty="0"/>
              <a:t>Two Types</a:t>
            </a:r>
          </a:p>
          <a:p>
            <a:pPr lvl="1"/>
            <a:r>
              <a:rPr lang="en-US" dirty="0"/>
              <a:t>Point-to-point system in which transmission is possible between two points limited to a range and line of sight.</a:t>
            </a:r>
          </a:p>
          <a:p>
            <a:pPr lvl="2"/>
            <a:r>
              <a:rPr lang="en-US" dirty="0"/>
              <a:t>100 GHz to 1,000 terahertz (THz), and the speed ranges from 100 Kbps to 16 Mbps.</a:t>
            </a:r>
          </a:p>
          <a:p>
            <a:pPr lvl="2"/>
            <a:r>
              <a:rPr lang="en-US" dirty="0"/>
              <a:t>It is used for security control, TV remote control, and short-range communications</a:t>
            </a:r>
          </a:p>
          <a:p>
            <a:pPr lvl="1"/>
            <a:endParaRPr lang="en-US" dirty="0"/>
          </a:p>
        </p:txBody>
      </p:sp>
      <p:sp>
        <p:nvSpPr>
          <p:cNvPr id="4" name="Slide Number Placeholder 3">
            <a:extLst>
              <a:ext uri="{FF2B5EF4-FFF2-40B4-BE49-F238E27FC236}">
                <a16:creationId xmlns:a16="http://schemas.microsoft.com/office/drawing/2014/main" id="{29BC36B3-4F5B-48FE-ABFA-22FC8C0ADBE4}"/>
              </a:ext>
            </a:extLst>
          </p:cNvPr>
          <p:cNvSpPr>
            <a:spLocks noGrp="1"/>
          </p:cNvSpPr>
          <p:nvPr>
            <p:ph type="sldNum" sz="quarter" idx="12"/>
          </p:nvPr>
        </p:nvSpPr>
        <p:spPr/>
        <p:txBody>
          <a:bodyPr/>
          <a:lstStyle/>
          <a:p>
            <a:fld id="{B74EB0F0-7D7E-412A-B235-20FE2876EE16}" type="slidenum">
              <a:rPr lang="en-US" smtClean="0"/>
              <a:t>57</a:t>
            </a:fld>
            <a:endParaRPr lang="en-US" dirty="0"/>
          </a:p>
        </p:txBody>
      </p:sp>
      <p:pic>
        <p:nvPicPr>
          <p:cNvPr id="5122" name="Picture 2" descr="Difference between Radio wave, Microwave and Infrared waves - GeeksforGeeks">
            <a:extLst>
              <a:ext uri="{FF2B5EF4-FFF2-40B4-BE49-F238E27FC236}">
                <a16:creationId xmlns:a16="http://schemas.microsoft.com/office/drawing/2014/main" id="{84B16836-D1B7-4EA4-9365-E91D9F61E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924" y="4439140"/>
            <a:ext cx="138112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963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8130-98AC-48ED-A833-501A49B7B1EA}"/>
              </a:ext>
            </a:extLst>
          </p:cNvPr>
          <p:cNvSpPr>
            <a:spLocks noGrp="1"/>
          </p:cNvSpPr>
          <p:nvPr>
            <p:ph type="title"/>
          </p:nvPr>
        </p:nvSpPr>
        <p:spPr/>
        <p:txBody>
          <a:bodyPr/>
          <a:lstStyle/>
          <a:p>
            <a:r>
              <a:rPr lang="en-US" dirty="0"/>
              <a:t>IR Communication </a:t>
            </a:r>
          </a:p>
        </p:txBody>
      </p:sp>
      <p:sp>
        <p:nvSpPr>
          <p:cNvPr id="3" name="Content Placeholder 2">
            <a:extLst>
              <a:ext uri="{FF2B5EF4-FFF2-40B4-BE49-F238E27FC236}">
                <a16:creationId xmlns:a16="http://schemas.microsoft.com/office/drawing/2014/main" id="{9D7A6AD3-1026-47AE-97DB-3A5B9152B9AF}"/>
              </a:ext>
            </a:extLst>
          </p:cNvPr>
          <p:cNvSpPr>
            <a:spLocks noGrp="1"/>
          </p:cNvSpPr>
          <p:nvPr>
            <p:ph idx="1"/>
          </p:nvPr>
        </p:nvSpPr>
        <p:spPr/>
        <p:txBody>
          <a:bodyPr>
            <a:normAutofit lnSpcReduction="10000"/>
          </a:bodyPr>
          <a:lstStyle/>
          <a:p>
            <a:r>
              <a:rPr lang="en-US" dirty="0"/>
              <a:t>For successful infrared communication, a photo LED transmitter and a photodiode receptor are required. </a:t>
            </a:r>
          </a:p>
          <a:p>
            <a:pPr lvl="1"/>
            <a:r>
              <a:rPr lang="en-US" dirty="0"/>
              <a:t>The LED transmitter transmits the IR signal in the form of nonvisible light, that is captured and saved by the photoreceptor. </a:t>
            </a:r>
          </a:p>
          <a:p>
            <a:pPr lvl="2"/>
            <a:r>
              <a:rPr lang="en-US" dirty="0"/>
              <a:t>The LED on being biased emits light of the wavelength of 940nm as a series of pulses, corresponding to the button pressed. </a:t>
            </a:r>
          </a:p>
          <a:p>
            <a:pPr lvl="2"/>
            <a:r>
              <a:rPr lang="en-US" dirty="0"/>
              <a:t>The transmitted signal is modulated using a carrier frequency of 38 </a:t>
            </a:r>
            <a:r>
              <a:rPr lang="en-US" dirty="0" err="1"/>
              <a:t>KHz</a:t>
            </a:r>
            <a:r>
              <a:rPr lang="en-US" dirty="0"/>
              <a:t> (or any other frequency between 36 to 46 </a:t>
            </a:r>
            <a:r>
              <a:rPr lang="en-US" dirty="0" err="1"/>
              <a:t>KHz</a:t>
            </a:r>
            <a:r>
              <a:rPr lang="en-US" dirty="0"/>
              <a:t>).</a:t>
            </a:r>
          </a:p>
          <a:p>
            <a:pPr lvl="2"/>
            <a:r>
              <a:rPr lang="en-US" dirty="0"/>
              <a:t>So the information between the source and the target is transferred in this way.</a:t>
            </a:r>
          </a:p>
          <a:p>
            <a:pPr lvl="2"/>
            <a:endParaRPr lang="en-US" dirty="0"/>
          </a:p>
          <a:p>
            <a:pPr lvl="1"/>
            <a:r>
              <a:rPr lang="en-US" dirty="0"/>
              <a:t>The source and destination can be mobile phones, TVs, security systems, laptops</a:t>
            </a:r>
          </a:p>
        </p:txBody>
      </p:sp>
      <p:sp>
        <p:nvSpPr>
          <p:cNvPr id="4" name="Slide Number Placeholder 3">
            <a:extLst>
              <a:ext uri="{FF2B5EF4-FFF2-40B4-BE49-F238E27FC236}">
                <a16:creationId xmlns:a16="http://schemas.microsoft.com/office/drawing/2014/main" id="{C430E5CA-74AB-415C-AF04-8A71E9D8D8B4}"/>
              </a:ext>
            </a:extLst>
          </p:cNvPr>
          <p:cNvSpPr>
            <a:spLocks noGrp="1"/>
          </p:cNvSpPr>
          <p:nvPr>
            <p:ph type="sldNum" sz="quarter" idx="12"/>
          </p:nvPr>
        </p:nvSpPr>
        <p:spPr/>
        <p:txBody>
          <a:bodyPr/>
          <a:lstStyle/>
          <a:p>
            <a:fld id="{B74EB0F0-7D7E-412A-B235-20FE2876EE16}" type="slidenum">
              <a:rPr lang="en-US" smtClean="0"/>
              <a:t>58</a:t>
            </a:fld>
            <a:endParaRPr lang="en-US"/>
          </a:p>
        </p:txBody>
      </p:sp>
    </p:spTree>
    <p:extLst>
      <p:ext uri="{BB962C8B-B14F-4D97-AF65-F5344CB8AC3E}">
        <p14:creationId xmlns:p14="http://schemas.microsoft.com/office/powerpoint/2010/main" val="1563539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7AEF-84EF-4AC3-A170-2A62BD78C301}"/>
              </a:ext>
            </a:extLst>
          </p:cNvPr>
          <p:cNvSpPr>
            <a:spLocks noGrp="1"/>
          </p:cNvSpPr>
          <p:nvPr>
            <p:ph type="title"/>
          </p:nvPr>
        </p:nvSpPr>
        <p:spPr/>
        <p:txBody>
          <a:bodyPr/>
          <a:lstStyle/>
          <a:p>
            <a:r>
              <a:rPr lang="en-US" dirty="0"/>
              <a:t>Infrared </a:t>
            </a:r>
          </a:p>
        </p:txBody>
      </p:sp>
      <p:sp>
        <p:nvSpPr>
          <p:cNvPr id="3" name="Content Placeholder 2">
            <a:extLst>
              <a:ext uri="{FF2B5EF4-FFF2-40B4-BE49-F238E27FC236}">
                <a16:creationId xmlns:a16="http://schemas.microsoft.com/office/drawing/2014/main" id="{8CE17D1B-E25C-465A-91FE-EE3BB7991B70}"/>
              </a:ext>
            </a:extLst>
          </p:cNvPr>
          <p:cNvSpPr>
            <a:spLocks noGrp="1"/>
          </p:cNvSpPr>
          <p:nvPr>
            <p:ph idx="1"/>
          </p:nvPr>
        </p:nvSpPr>
        <p:spPr/>
        <p:txBody>
          <a:bodyPr/>
          <a:lstStyle/>
          <a:p>
            <a:r>
              <a:rPr lang="en-US" dirty="0"/>
              <a:t>Type 2 - Diffuse Point</a:t>
            </a:r>
          </a:p>
          <a:p>
            <a:pPr lvl="1"/>
            <a:r>
              <a:rPr lang="en-US" dirty="0"/>
              <a:t>Another method of transmission of infrared includes the broadcast system – and, in this method, reflective material or a transmission unit amplifies and retransmits a data signal to several other units.</a:t>
            </a:r>
          </a:p>
          <a:p>
            <a:pPr lvl="1"/>
            <a:r>
              <a:rPr lang="en-US" dirty="0"/>
              <a:t>The normal frequency of an infrared broadcast system is 100 GHz to 1,000 THz with a limited speed of 1 Mbps.</a:t>
            </a:r>
          </a:p>
          <a:p>
            <a:pPr lvl="2"/>
            <a:r>
              <a:rPr lang="en-US" dirty="0"/>
              <a:t>Example: A sound wave can be transmitted over Infrared signals</a:t>
            </a:r>
          </a:p>
          <a:p>
            <a:pPr lvl="1"/>
            <a:endParaRPr lang="en-US" dirty="0"/>
          </a:p>
        </p:txBody>
      </p:sp>
      <p:sp>
        <p:nvSpPr>
          <p:cNvPr id="4" name="Slide Number Placeholder 3">
            <a:extLst>
              <a:ext uri="{FF2B5EF4-FFF2-40B4-BE49-F238E27FC236}">
                <a16:creationId xmlns:a16="http://schemas.microsoft.com/office/drawing/2014/main" id="{69F2040C-F38B-4D9B-B9FF-D5312719564E}"/>
              </a:ext>
            </a:extLst>
          </p:cNvPr>
          <p:cNvSpPr>
            <a:spLocks noGrp="1"/>
          </p:cNvSpPr>
          <p:nvPr>
            <p:ph type="sldNum" sz="quarter" idx="12"/>
          </p:nvPr>
        </p:nvSpPr>
        <p:spPr>
          <a:xfrm>
            <a:off x="8610600" y="6339254"/>
            <a:ext cx="2743200" cy="365125"/>
          </a:xfrm>
        </p:spPr>
        <p:txBody>
          <a:bodyPr/>
          <a:lstStyle/>
          <a:p>
            <a:fld id="{B74EB0F0-7D7E-412A-B235-20FE2876EE16}" type="slidenum">
              <a:rPr lang="en-US" smtClean="0"/>
              <a:t>59</a:t>
            </a:fld>
            <a:endParaRPr lang="en-US"/>
          </a:p>
        </p:txBody>
      </p:sp>
      <p:pic>
        <p:nvPicPr>
          <p:cNvPr id="6146" name="Picture 2" descr="Infrared - Communication Systems">
            <a:extLst>
              <a:ext uri="{FF2B5EF4-FFF2-40B4-BE49-F238E27FC236}">
                <a16:creationId xmlns:a16="http://schemas.microsoft.com/office/drawing/2014/main" id="{6D2D876C-558F-45F1-9AD7-55AA01264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132" y="5054377"/>
            <a:ext cx="39243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00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3877-50BC-5FE0-F6C6-C8337F74A1FE}"/>
              </a:ext>
            </a:extLst>
          </p:cNvPr>
          <p:cNvSpPr>
            <a:spLocks noGrp="1"/>
          </p:cNvSpPr>
          <p:nvPr>
            <p:ph type="title"/>
          </p:nvPr>
        </p:nvSpPr>
        <p:spPr/>
        <p:txBody>
          <a:bodyPr/>
          <a:lstStyle/>
          <a:p>
            <a:r>
              <a:rPr lang="en-US" dirty="0"/>
              <a:t>What Networking Enables</a:t>
            </a:r>
          </a:p>
        </p:txBody>
      </p:sp>
      <p:sp>
        <p:nvSpPr>
          <p:cNvPr id="3" name="Content Placeholder 2">
            <a:extLst>
              <a:ext uri="{FF2B5EF4-FFF2-40B4-BE49-F238E27FC236}">
                <a16:creationId xmlns:a16="http://schemas.microsoft.com/office/drawing/2014/main" id="{E9F7416C-8465-D391-38B2-14BECD2A8425}"/>
              </a:ext>
            </a:extLst>
          </p:cNvPr>
          <p:cNvSpPr>
            <a:spLocks noGrp="1"/>
          </p:cNvSpPr>
          <p:nvPr>
            <p:ph idx="1"/>
          </p:nvPr>
        </p:nvSpPr>
        <p:spPr/>
        <p:txBody>
          <a:bodyPr/>
          <a:lstStyle/>
          <a:p>
            <a:r>
              <a:rPr lang="en-US" dirty="0"/>
              <a:t>Sharing Information and Resources</a:t>
            </a:r>
          </a:p>
          <a:p>
            <a:pPr lvl="1"/>
            <a:r>
              <a:rPr lang="en-US" dirty="0"/>
              <a:t>Media, News sites, File storages, Computational resources, IT services (Cloud Delivery Models)</a:t>
            </a:r>
          </a:p>
          <a:p>
            <a:r>
              <a:rPr lang="en-US" dirty="0"/>
              <a:t>Digitalized Services</a:t>
            </a:r>
          </a:p>
          <a:p>
            <a:pPr lvl="1"/>
            <a:r>
              <a:rPr lang="en-US" dirty="0"/>
              <a:t>E-banking, E-learning, E-Health, E-business</a:t>
            </a:r>
          </a:p>
          <a:p>
            <a:r>
              <a:rPr lang="en-US" dirty="0"/>
              <a:t>Entertainments and social networking </a:t>
            </a:r>
          </a:p>
        </p:txBody>
      </p:sp>
      <p:sp>
        <p:nvSpPr>
          <p:cNvPr id="4" name="Slide Number Placeholder 3">
            <a:extLst>
              <a:ext uri="{FF2B5EF4-FFF2-40B4-BE49-F238E27FC236}">
                <a16:creationId xmlns:a16="http://schemas.microsoft.com/office/drawing/2014/main" id="{99F3FD9D-E1B0-BF5D-86C5-A2A1093FF59D}"/>
              </a:ext>
            </a:extLst>
          </p:cNvPr>
          <p:cNvSpPr>
            <a:spLocks noGrp="1"/>
          </p:cNvSpPr>
          <p:nvPr>
            <p:ph type="sldNum" sz="quarter" idx="12"/>
          </p:nvPr>
        </p:nvSpPr>
        <p:spPr/>
        <p:txBody>
          <a:bodyPr/>
          <a:lstStyle/>
          <a:p>
            <a:fld id="{B74EB0F0-7D7E-412A-B235-20FE2876EE16}" type="slidenum">
              <a:rPr lang="en-US" smtClean="0"/>
              <a:t>6</a:t>
            </a:fld>
            <a:endParaRPr lang="en-US" dirty="0"/>
          </a:p>
        </p:txBody>
      </p:sp>
      <p:pic>
        <p:nvPicPr>
          <p:cNvPr id="10" name="Picture 9" descr="A picture containing text, toy&#10;&#10;Description automatically generated">
            <a:extLst>
              <a:ext uri="{FF2B5EF4-FFF2-40B4-BE49-F238E27FC236}">
                <a16:creationId xmlns:a16="http://schemas.microsoft.com/office/drawing/2014/main" id="{58E36E83-7D92-5330-4B24-8A9F331D2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473" y="2580005"/>
            <a:ext cx="4643193" cy="4263390"/>
          </a:xfrm>
          <a:prstGeom prst="rect">
            <a:avLst/>
          </a:prstGeom>
        </p:spPr>
      </p:pic>
    </p:spTree>
    <p:extLst>
      <p:ext uri="{BB962C8B-B14F-4D97-AF65-F5344CB8AC3E}">
        <p14:creationId xmlns:p14="http://schemas.microsoft.com/office/powerpoint/2010/main" val="2514910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746956" y="550602"/>
            <a:ext cx="10058400" cy="964850"/>
          </a:xfrm>
        </p:spPr>
        <p:txBody>
          <a:bodyPr/>
          <a:lstStyle/>
          <a:p>
            <a:r>
              <a:rPr lang="en-US" dirty="0"/>
              <a:t>Wireless Transmission</a:t>
            </a:r>
          </a:p>
        </p:txBody>
      </p:sp>
      <p:sp>
        <p:nvSpPr>
          <p:cNvPr id="311299" name="Rectangle 3"/>
          <p:cNvSpPr>
            <a:spLocks noGrp="1" noChangeArrowheads="1"/>
          </p:cNvSpPr>
          <p:nvPr>
            <p:ph idx="1"/>
          </p:nvPr>
        </p:nvSpPr>
        <p:spPr>
          <a:xfrm>
            <a:off x="837739" y="1515452"/>
            <a:ext cx="10744661" cy="4118432"/>
          </a:xfrm>
        </p:spPr>
        <p:txBody>
          <a:bodyPr>
            <a:noAutofit/>
          </a:bodyPr>
          <a:lstStyle/>
          <a:p>
            <a:r>
              <a:rPr lang="en-US" sz="2800" dirty="0"/>
              <a:t>Frequency range (line of sight):</a:t>
            </a:r>
          </a:p>
          <a:p>
            <a:pPr lvl="1"/>
            <a:r>
              <a:rPr lang="en-US" sz="2400" dirty="0"/>
              <a:t>26 GHz to 40 GHz: for microwave with highly directional beam as possible</a:t>
            </a:r>
          </a:p>
          <a:p>
            <a:pPr lvl="1"/>
            <a:r>
              <a:rPr lang="en-US" sz="2400" dirty="0"/>
              <a:t>30 MHz to 10 GHz: for omnidirectional applications</a:t>
            </a:r>
          </a:p>
          <a:p>
            <a:pPr lvl="1"/>
            <a:r>
              <a:rPr lang="en-US" sz="2400" dirty="0"/>
              <a:t>300MHz to 20000 GHz: for infrared spectrum; used for point to point and multiple point application (line of sight)</a:t>
            </a:r>
          </a:p>
          <a:p>
            <a:r>
              <a:rPr lang="en-US" sz="2800" dirty="0"/>
              <a:t>Physical applications:</a:t>
            </a:r>
          </a:p>
          <a:p>
            <a:pPr lvl="1"/>
            <a:r>
              <a:rPr lang="en-US" sz="2400" dirty="0"/>
              <a:t>Terrestrial microwave (alternative to coaxial or optical fiber).</a:t>
            </a:r>
          </a:p>
          <a:p>
            <a:pPr lvl="1"/>
            <a:r>
              <a:rPr lang="en-US" sz="2400" dirty="0"/>
              <a:t>IP microwave (low latency communication)</a:t>
            </a:r>
          </a:p>
          <a:p>
            <a:pPr lvl="1"/>
            <a:r>
              <a:rPr lang="en-US" sz="2400" dirty="0"/>
              <a:t>Few amplifier and repeaters</a:t>
            </a:r>
          </a:p>
          <a:p>
            <a:pPr lvl="1"/>
            <a:r>
              <a:rPr lang="en-US" sz="2400" dirty="0"/>
              <a:t>Propagation via towers located without blockage from trees, </a:t>
            </a:r>
            <a:r>
              <a:rPr lang="en-US" sz="2400" dirty="0" err="1"/>
              <a:t>etc</a:t>
            </a:r>
            <a:r>
              <a:rPr lang="en-US" sz="2400" dirty="0"/>
              <a:t> (towers less than 60 miles </a:t>
            </a:r>
            <a:r>
              <a:rPr lang="en-US" sz="2400" dirty="0" err="1"/>
              <a:t>preffered</a:t>
            </a:r>
            <a:r>
              <a:rPr lang="en-US" sz="2400" dirty="0"/>
              <a:t> but some locations may carry far than ).</a:t>
            </a:r>
          </a:p>
          <a:p>
            <a:pPr lvl="1"/>
            <a:endParaRPr lang="en-US" sz="2400" dirty="0"/>
          </a:p>
        </p:txBody>
      </p:sp>
    </p:spTree>
    <p:extLst>
      <p:ext uri="{BB962C8B-B14F-4D97-AF65-F5344CB8AC3E}">
        <p14:creationId xmlns:p14="http://schemas.microsoft.com/office/powerpoint/2010/main" val="3997286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en-US" dirty="0"/>
              <a:t>Wireless Transmission….</a:t>
            </a:r>
          </a:p>
        </p:txBody>
      </p:sp>
      <p:sp>
        <p:nvSpPr>
          <p:cNvPr id="314371" name="Rectangle 3"/>
          <p:cNvSpPr>
            <a:spLocks noGrp="1" noChangeArrowheads="1"/>
          </p:cNvSpPr>
          <p:nvPr>
            <p:ph idx="1"/>
          </p:nvPr>
        </p:nvSpPr>
        <p:spPr>
          <a:xfrm>
            <a:off x="719959" y="1693513"/>
            <a:ext cx="11472041" cy="4461121"/>
          </a:xfrm>
        </p:spPr>
        <p:txBody>
          <a:bodyPr>
            <a:noAutofit/>
          </a:bodyPr>
          <a:lstStyle/>
          <a:p>
            <a:pPr>
              <a:lnSpc>
                <a:spcPct val="90000"/>
              </a:lnSpc>
            </a:pPr>
            <a:r>
              <a:rPr lang="en-US" sz="2400" dirty="0"/>
              <a:t>Satellite is a microwave relay station</a:t>
            </a:r>
          </a:p>
          <a:p>
            <a:pPr>
              <a:lnSpc>
                <a:spcPct val="90000"/>
              </a:lnSpc>
            </a:pPr>
            <a:r>
              <a:rPr lang="en-US" sz="2400" dirty="0"/>
              <a:t>Geostationary orbit (22,000 miles) and low orbit (12000 miles)</a:t>
            </a:r>
          </a:p>
          <a:p>
            <a:pPr>
              <a:lnSpc>
                <a:spcPct val="90000"/>
              </a:lnSpc>
            </a:pPr>
            <a:r>
              <a:rPr lang="en-US" sz="2400" dirty="0"/>
              <a:t>Satellite ground stations are aligned to the space satellite, establishes a link, broadcast at a specified frequency. Ground station normally operate at a number of frequencies – full duplex</a:t>
            </a:r>
          </a:p>
          <a:p>
            <a:pPr>
              <a:lnSpc>
                <a:spcPct val="90000"/>
              </a:lnSpc>
            </a:pPr>
            <a:r>
              <a:rPr lang="en-US" sz="2400" dirty="0"/>
              <a:t>Satellite space antenna is aligned to the ground station establishes a link and transmits at the specified frequency. Satellite are capable of transmitting at multiple frequencies simultaneously, full duplex.</a:t>
            </a:r>
          </a:p>
          <a:p>
            <a:pPr>
              <a:lnSpc>
                <a:spcPct val="90000"/>
              </a:lnSpc>
            </a:pPr>
            <a:r>
              <a:rPr lang="en-US" sz="2400" dirty="0"/>
              <a:t>To avoid satellites from interfering with each other, a 4 degree separation is required for 4/6 GHz band and 3 degree for 12/14 GHz band. Limited to 90 satellites.</a:t>
            </a:r>
          </a:p>
        </p:txBody>
      </p:sp>
    </p:spTree>
    <p:extLst>
      <p:ext uri="{BB962C8B-B14F-4D97-AF65-F5344CB8AC3E}">
        <p14:creationId xmlns:p14="http://schemas.microsoft.com/office/powerpoint/2010/main" val="320055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Grp="1" noChangeArrowheads="1"/>
          </p:cNvSpPr>
          <p:nvPr>
            <p:ph sz="half" idx="1"/>
          </p:nvPr>
        </p:nvSpPr>
        <p:spPr>
          <a:xfrm>
            <a:off x="838200" y="1825625"/>
            <a:ext cx="5181600" cy="4351338"/>
          </a:xfrm>
        </p:spPr>
        <p:txBody>
          <a:bodyPr>
            <a:normAutofit/>
          </a:bodyPr>
          <a:lstStyle/>
          <a:p>
            <a:r>
              <a:rPr lang="en-US" dirty="0"/>
              <a:t>Wireless LAN – WLAN </a:t>
            </a:r>
          </a:p>
          <a:p>
            <a:r>
              <a:rPr lang="en-US" dirty="0"/>
              <a:t>Wireless LAN, is a network of computers over distances of a few hundred feet that uses high frequency radio signals (2.4GHz/ 5 GHz) to transmit and receive data.</a:t>
            </a:r>
          </a:p>
          <a:p>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10C559EB-EDC4-409F-881A-A4586B582C2E}"/>
              </a:ext>
            </a:extLst>
          </p:cNvPr>
          <p:cNvPicPr>
            <a:picLocks noChangeAspect="1"/>
          </p:cNvPicPr>
          <p:nvPr/>
        </p:nvPicPr>
        <p:blipFill rotWithShape="1">
          <a:blip r:embed="rId3">
            <a:extLst>
              <a:ext uri="{28A0092B-C50C-407E-A947-70E740481C1C}">
                <a14:useLocalDpi xmlns:a14="http://schemas.microsoft.com/office/drawing/2010/main" val="0"/>
              </a:ext>
            </a:extLst>
          </a:blip>
          <a:srcRect t="7953"/>
          <a:stretch/>
        </p:blipFill>
        <p:spPr>
          <a:xfrm>
            <a:off x="6186815" y="1825625"/>
            <a:ext cx="5152369" cy="4351338"/>
          </a:xfrm>
          <a:prstGeom prst="rect">
            <a:avLst/>
          </a:prstGeom>
          <a:noFill/>
        </p:spPr>
      </p:pic>
      <p:sp>
        <p:nvSpPr>
          <p:cNvPr id="72" name="Slide Number Placeholder 3">
            <a:extLst>
              <a:ext uri="{FF2B5EF4-FFF2-40B4-BE49-F238E27FC236}">
                <a16:creationId xmlns:a16="http://schemas.microsoft.com/office/drawing/2014/main" id="{7DFACF98-9E5D-4D1B-A5F2-119D8A9DB989}"/>
              </a:ext>
            </a:extLst>
          </p:cNvPr>
          <p:cNvSpPr>
            <a:spLocks noGrp="1"/>
          </p:cNvSpPr>
          <p:nvPr>
            <p:ph type="sldNum" sz="quarter" idx="12"/>
          </p:nvPr>
        </p:nvSpPr>
        <p:spPr>
          <a:xfrm>
            <a:off x="8610600" y="6356350"/>
            <a:ext cx="2743200" cy="365125"/>
          </a:xfrm>
        </p:spPr>
        <p:txBody>
          <a:bodyPr/>
          <a:lstStyle/>
          <a:p>
            <a:pPr>
              <a:spcAft>
                <a:spcPts val="600"/>
              </a:spcAft>
            </a:pPr>
            <a:fld id="{B74EB0F0-7D7E-412A-B235-20FE2876EE16}" type="slidenum">
              <a:rPr lang="en-US" smtClean="0"/>
              <a:pPr>
                <a:spcAft>
                  <a:spcPts val="600"/>
                </a:spcAft>
              </a:pPr>
              <a:t>62</a:t>
            </a:fld>
            <a:endParaRPr lang="en-US"/>
          </a:p>
        </p:txBody>
      </p:sp>
      <p:sp>
        <p:nvSpPr>
          <p:cNvPr id="315394" name="Rectangle 2"/>
          <p:cNvSpPr>
            <a:spLocks noGrp="1" noChangeArrowheads="1"/>
          </p:cNvSpPr>
          <p:nvPr>
            <p:ph type="title"/>
          </p:nvPr>
        </p:nvSpPr>
        <p:spPr>
          <a:xfrm>
            <a:off x="811820" y="518746"/>
            <a:ext cx="10515600" cy="1040058"/>
          </a:xfrm>
        </p:spPr>
        <p:txBody>
          <a:bodyPr anchor="ctr">
            <a:normAutofit/>
          </a:bodyPr>
          <a:lstStyle/>
          <a:p>
            <a:r>
              <a:rPr lang="en-US" dirty="0"/>
              <a:t>Wireless LAN - IEEE 802.11 (</a:t>
            </a:r>
            <a:r>
              <a:rPr lang="en-US" dirty="0" err="1"/>
              <a:t>wifi</a:t>
            </a:r>
            <a:r>
              <a:rPr lang="en-US" dirty="0"/>
              <a:t>)</a:t>
            </a:r>
          </a:p>
        </p:txBody>
      </p:sp>
    </p:spTree>
    <p:extLst>
      <p:ext uri="{BB962C8B-B14F-4D97-AF65-F5344CB8AC3E}">
        <p14:creationId xmlns:p14="http://schemas.microsoft.com/office/powerpoint/2010/main" val="4210680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C6D647-DE99-4983-82CD-FD8DF693C547}"/>
              </a:ext>
            </a:extLst>
          </p:cNvPr>
          <p:cNvPicPr>
            <a:picLocks noChangeAspect="1"/>
          </p:cNvPicPr>
          <p:nvPr/>
        </p:nvPicPr>
        <p:blipFill rotWithShape="1">
          <a:blip r:embed="rId2"/>
          <a:srcRect t="24923"/>
          <a:stretch/>
        </p:blipFill>
        <p:spPr>
          <a:xfrm>
            <a:off x="1161940" y="3245846"/>
            <a:ext cx="8093141" cy="1785062"/>
          </a:xfrm>
          <a:prstGeom prst="rect">
            <a:avLst/>
          </a:prstGeom>
        </p:spPr>
      </p:pic>
      <p:sp>
        <p:nvSpPr>
          <p:cNvPr id="2" name="Title 1">
            <a:extLst>
              <a:ext uri="{FF2B5EF4-FFF2-40B4-BE49-F238E27FC236}">
                <a16:creationId xmlns:a16="http://schemas.microsoft.com/office/drawing/2014/main" id="{CA0D2344-6796-4083-A81E-B771D1E58C5C}"/>
              </a:ext>
            </a:extLst>
          </p:cNvPr>
          <p:cNvSpPr>
            <a:spLocks noGrp="1"/>
          </p:cNvSpPr>
          <p:nvPr>
            <p:ph type="title"/>
          </p:nvPr>
        </p:nvSpPr>
        <p:spPr/>
        <p:txBody>
          <a:bodyPr/>
          <a:lstStyle/>
          <a:p>
            <a:r>
              <a:rPr lang="en-US" dirty="0"/>
              <a:t>Wi-Fi vs WLAN</a:t>
            </a:r>
          </a:p>
        </p:txBody>
      </p:sp>
      <p:sp>
        <p:nvSpPr>
          <p:cNvPr id="3" name="Content Placeholder 2">
            <a:extLst>
              <a:ext uri="{FF2B5EF4-FFF2-40B4-BE49-F238E27FC236}">
                <a16:creationId xmlns:a16="http://schemas.microsoft.com/office/drawing/2014/main" id="{5844B459-C6F9-4093-A4A3-8F2CFBD26C36}"/>
              </a:ext>
            </a:extLst>
          </p:cNvPr>
          <p:cNvSpPr>
            <a:spLocks noGrp="1"/>
          </p:cNvSpPr>
          <p:nvPr>
            <p:ph idx="1"/>
          </p:nvPr>
        </p:nvSpPr>
        <p:spPr/>
        <p:txBody>
          <a:bodyPr/>
          <a:lstStyle/>
          <a:p>
            <a:r>
              <a:rPr lang="en-US" sz="2400" dirty="0"/>
              <a:t>WI-FI means Wireless Fidelity</a:t>
            </a:r>
          </a:p>
          <a:p>
            <a:pPr lvl="1"/>
            <a:r>
              <a:rPr lang="en-US" sz="2000" dirty="0"/>
              <a:t>The first version of the 802.11 protocol was released in 1997, and provided up to 2 Mbit/s link speeds. This was updated in 1999 with 802.11b to permit 11 Mbit/s link speeds, and this proved to be popular</a:t>
            </a:r>
            <a:r>
              <a:rPr lang="en-US" dirty="0"/>
              <a:t>.</a:t>
            </a:r>
          </a:p>
        </p:txBody>
      </p:sp>
      <p:sp>
        <p:nvSpPr>
          <p:cNvPr id="4" name="Slide Number Placeholder 3">
            <a:extLst>
              <a:ext uri="{FF2B5EF4-FFF2-40B4-BE49-F238E27FC236}">
                <a16:creationId xmlns:a16="http://schemas.microsoft.com/office/drawing/2014/main" id="{79E81DDD-054B-4D9C-9B18-54CF51DCDE88}"/>
              </a:ext>
            </a:extLst>
          </p:cNvPr>
          <p:cNvSpPr>
            <a:spLocks noGrp="1"/>
          </p:cNvSpPr>
          <p:nvPr>
            <p:ph type="sldNum" sz="quarter" idx="12"/>
          </p:nvPr>
        </p:nvSpPr>
        <p:spPr/>
        <p:txBody>
          <a:bodyPr/>
          <a:lstStyle/>
          <a:p>
            <a:fld id="{B74EB0F0-7D7E-412A-B235-20FE2876EE16}" type="slidenum">
              <a:rPr lang="en-US" smtClean="0"/>
              <a:t>63</a:t>
            </a:fld>
            <a:endParaRPr lang="en-US"/>
          </a:p>
        </p:txBody>
      </p:sp>
      <p:pic>
        <p:nvPicPr>
          <p:cNvPr id="1026" name="Picture 2" descr="Wi-Fi - Wikipedia">
            <a:extLst>
              <a:ext uri="{FF2B5EF4-FFF2-40B4-BE49-F238E27FC236}">
                <a16:creationId xmlns:a16="http://schemas.microsoft.com/office/drawing/2014/main" id="{E7D58AC2-3948-4F98-835B-88A99D9D8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8821" y="3853412"/>
            <a:ext cx="1256376" cy="10469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5A24C36-8E46-4EEF-AB0C-956746916A24}"/>
              </a:ext>
            </a:extLst>
          </p:cNvPr>
          <p:cNvSpPr txBox="1"/>
          <p:nvPr/>
        </p:nvSpPr>
        <p:spPr>
          <a:xfrm>
            <a:off x="1161940" y="5167701"/>
            <a:ext cx="10618728" cy="1323439"/>
          </a:xfrm>
          <a:prstGeom prst="rect">
            <a:avLst/>
          </a:prstGeom>
          <a:noFill/>
        </p:spPr>
        <p:txBody>
          <a:bodyPr wrap="square">
            <a:spAutoFit/>
          </a:bodyPr>
          <a:lstStyle/>
          <a:p>
            <a:pPr marL="285750" indent="-285750">
              <a:buFont typeface="Arial" panose="020B0604020202020204" pitchFamily="34" charset="0"/>
              <a:buChar char="•"/>
            </a:pPr>
            <a:r>
              <a:rPr lang="en-US" sz="1600" dirty="0"/>
              <a:t>An association of companies all around the globe called “The WI-FI Alliance” endorses WLAN technology and the products involved with it. </a:t>
            </a:r>
          </a:p>
          <a:p>
            <a:pPr marL="285750" indent="-285750">
              <a:buFont typeface="Arial" panose="020B0604020202020204" pitchFamily="34" charset="0"/>
              <a:buChar char="•"/>
            </a:pPr>
            <a:r>
              <a:rPr lang="en-US" sz="1600" dirty="0"/>
              <a:t>This alliance also certifies various hardware and devices if they measure up to the standards of interoperability. It should be mentioned that there are numerous devices that indeed conform to the standards but are not certified by the WI-FI Alliance and therefore, do not sport the WI-FI logo. The reason for this is the cost and hassle of the certification procedure.</a:t>
            </a:r>
          </a:p>
        </p:txBody>
      </p:sp>
      <p:pic>
        <p:nvPicPr>
          <p:cNvPr id="1028" name="Picture 4" descr="Wireless and Wifi Icons. Wireless Network Symbol Wifi Icon. Stock  Illustration - Illustration of digital, global: 120508906">
            <a:extLst>
              <a:ext uri="{FF2B5EF4-FFF2-40B4-BE49-F238E27FC236}">
                <a16:creationId xmlns:a16="http://schemas.microsoft.com/office/drawing/2014/main" id="{70482FAB-B5B5-4756-991C-02E710B54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753" y="25000"/>
            <a:ext cx="2600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415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A4F7-3BE0-4518-B536-9FB05DB078C4}"/>
              </a:ext>
            </a:extLst>
          </p:cNvPr>
          <p:cNvSpPr>
            <a:spLocks noGrp="1"/>
          </p:cNvSpPr>
          <p:nvPr>
            <p:ph type="title"/>
          </p:nvPr>
        </p:nvSpPr>
        <p:spPr/>
        <p:txBody>
          <a:bodyPr/>
          <a:lstStyle/>
          <a:p>
            <a:r>
              <a:rPr lang="en-US" dirty="0"/>
              <a:t>Discussion Time</a:t>
            </a:r>
          </a:p>
        </p:txBody>
      </p:sp>
      <p:sp>
        <p:nvSpPr>
          <p:cNvPr id="3" name="Content Placeholder 2">
            <a:extLst>
              <a:ext uri="{FF2B5EF4-FFF2-40B4-BE49-F238E27FC236}">
                <a16:creationId xmlns:a16="http://schemas.microsoft.com/office/drawing/2014/main" id="{C3217A9B-C216-483D-A774-C438CA8EA968}"/>
              </a:ext>
            </a:extLst>
          </p:cNvPr>
          <p:cNvSpPr>
            <a:spLocks noGrp="1"/>
          </p:cNvSpPr>
          <p:nvPr>
            <p:ph idx="1"/>
          </p:nvPr>
        </p:nvSpPr>
        <p:spPr/>
        <p:txBody>
          <a:bodyPr/>
          <a:lstStyle/>
          <a:p>
            <a:r>
              <a:rPr lang="en-US" dirty="0"/>
              <a:t>Any questions ?</a:t>
            </a:r>
          </a:p>
        </p:txBody>
      </p:sp>
      <p:sp>
        <p:nvSpPr>
          <p:cNvPr id="4" name="Slide Number Placeholder 3">
            <a:extLst>
              <a:ext uri="{FF2B5EF4-FFF2-40B4-BE49-F238E27FC236}">
                <a16:creationId xmlns:a16="http://schemas.microsoft.com/office/drawing/2014/main" id="{CA44CF80-BDFD-4DCB-B560-56AACCDA1810}"/>
              </a:ext>
            </a:extLst>
          </p:cNvPr>
          <p:cNvSpPr>
            <a:spLocks noGrp="1"/>
          </p:cNvSpPr>
          <p:nvPr>
            <p:ph type="sldNum" sz="quarter" idx="12"/>
          </p:nvPr>
        </p:nvSpPr>
        <p:spPr/>
        <p:txBody>
          <a:bodyPr/>
          <a:lstStyle/>
          <a:p>
            <a:fld id="{B74EB0F0-7D7E-412A-B235-20FE2876EE16}" type="slidenum">
              <a:rPr lang="en-US" smtClean="0"/>
              <a:t>64</a:t>
            </a:fld>
            <a:endParaRPr lang="en-US"/>
          </a:p>
        </p:txBody>
      </p:sp>
    </p:spTree>
    <p:extLst>
      <p:ext uri="{BB962C8B-B14F-4D97-AF65-F5344CB8AC3E}">
        <p14:creationId xmlns:p14="http://schemas.microsoft.com/office/powerpoint/2010/main" val="891943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6D14-B8A4-BF68-25C2-FD8218C686A7}"/>
              </a:ext>
            </a:extLst>
          </p:cNvPr>
          <p:cNvSpPr>
            <a:spLocks noGrp="1"/>
          </p:cNvSpPr>
          <p:nvPr>
            <p:ph type="title"/>
          </p:nvPr>
        </p:nvSpPr>
        <p:spPr/>
        <p:txBody>
          <a:bodyPr/>
          <a:lstStyle/>
          <a:p>
            <a:r>
              <a:rPr lang="en-US" dirty="0"/>
              <a:t>What are the Barriers</a:t>
            </a:r>
          </a:p>
        </p:txBody>
      </p:sp>
      <p:sp>
        <p:nvSpPr>
          <p:cNvPr id="3" name="Content Placeholder 2">
            <a:extLst>
              <a:ext uri="{FF2B5EF4-FFF2-40B4-BE49-F238E27FC236}">
                <a16:creationId xmlns:a16="http://schemas.microsoft.com/office/drawing/2014/main" id="{4887ACBC-72CE-6AE6-6E29-4FC6D0F28C4F}"/>
              </a:ext>
            </a:extLst>
          </p:cNvPr>
          <p:cNvSpPr>
            <a:spLocks noGrp="1"/>
          </p:cNvSpPr>
          <p:nvPr>
            <p:ph idx="1"/>
          </p:nvPr>
        </p:nvSpPr>
        <p:spPr/>
        <p:txBody>
          <a:bodyPr/>
          <a:lstStyle/>
          <a:p>
            <a:r>
              <a:rPr lang="en-US" dirty="0"/>
              <a:t>Technology and Financial constrains</a:t>
            </a:r>
          </a:p>
          <a:p>
            <a:pPr lvl="1"/>
            <a:r>
              <a:rPr lang="en-US" dirty="0"/>
              <a:t>Technology change and technology awareness (Human resources) can be an issue</a:t>
            </a:r>
          </a:p>
          <a:p>
            <a:pPr lvl="1"/>
            <a:r>
              <a:rPr lang="en-US" dirty="0"/>
              <a:t>Cost and affordability as well as micro and macro environmental facts</a:t>
            </a:r>
          </a:p>
          <a:p>
            <a:r>
              <a:rPr lang="en-US" dirty="0"/>
              <a:t>Security and Privacy</a:t>
            </a:r>
          </a:p>
          <a:p>
            <a:pPr lvl="1"/>
            <a:r>
              <a:rPr lang="en-US" dirty="0"/>
              <a:t>Networking encourage security threats and attacks</a:t>
            </a:r>
          </a:p>
          <a:p>
            <a:pPr marL="457200" lvl="1" indent="0">
              <a:buNone/>
            </a:pPr>
            <a:endParaRPr lang="en-US" dirty="0"/>
          </a:p>
        </p:txBody>
      </p:sp>
      <p:sp>
        <p:nvSpPr>
          <p:cNvPr id="4" name="Slide Number Placeholder 3">
            <a:extLst>
              <a:ext uri="{FF2B5EF4-FFF2-40B4-BE49-F238E27FC236}">
                <a16:creationId xmlns:a16="http://schemas.microsoft.com/office/drawing/2014/main" id="{42E3D638-C3E2-0B69-AFAB-FCE8B734BD2F}"/>
              </a:ext>
            </a:extLst>
          </p:cNvPr>
          <p:cNvSpPr>
            <a:spLocks noGrp="1"/>
          </p:cNvSpPr>
          <p:nvPr>
            <p:ph type="sldNum" sz="quarter" idx="12"/>
          </p:nvPr>
        </p:nvSpPr>
        <p:spPr/>
        <p:txBody>
          <a:bodyPr/>
          <a:lstStyle/>
          <a:p>
            <a:fld id="{B74EB0F0-7D7E-412A-B235-20FE2876EE16}" type="slidenum">
              <a:rPr lang="en-US" smtClean="0"/>
              <a:t>7</a:t>
            </a:fld>
            <a:endParaRPr lang="en-US" dirty="0"/>
          </a:p>
        </p:txBody>
      </p:sp>
      <p:sp>
        <p:nvSpPr>
          <p:cNvPr id="6" name="TextBox 5">
            <a:extLst>
              <a:ext uri="{FF2B5EF4-FFF2-40B4-BE49-F238E27FC236}">
                <a16:creationId xmlns:a16="http://schemas.microsoft.com/office/drawing/2014/main" id="{0579474D-C616-0D1C-9537-73BECF216BA6}"/>
              </a:ext>
            </a:extLst>
          </p:cNvPr>
          <p:cNvSpPr txBox="1"/>
          <p:nvPr/>
        </p:nvSpPr>
        <p:spPr>
          <a:xfrm>
            <a:off x="1676400" y="4837700"/>
            <a:ext cx="10515600" cy="1815882"/>
          </a:xfrm>
          <a:prstGeom prst="rect">
            <a:avLst/>
          </a:prstGeom>
          <a:noFill/>
        </p:spPr>
        <p:txBody>
          <a:bodyPr wrap="square">
            <a:spAutoFit/>
          </a:bodyPr>
          <a:lstStyle/>
          <a:p>
            <a:r>
              <a:rPr lang="en-US" sz="2800" dirty="0">
                <a:solidFill>
                  <a:srgbClr val="0070C0"/>
                </a:solidFill>
              </a:rPr>
              <a:t>Main Objective of the Department of Network and Security (DNS) </a:t>
            </a:r>
          </a:p>
          <a:p>
            <a:r>
              <a:rPr lang="en-US" sz="2800" dirty="0">
                <a:solidFill>
                  <a:srgbClr val="0070C0"/>
                </a:solidFill>
              </a:rPr>
              <a:t>is to develop the skills of the </a:t>
            </a:r>
            <a:r>
              <a:rPr lang="en-US" sz="2800" dirty="0">
                <a:solidFill>
                  <a:srgbClr val="00B050"/>
                </a:solidFill>
                <a:highlight>
                  <a:srgbClr val="FFFF00"/>
                </a:highlight>
              </a:rPr>
              <a:t>Networking Graduates </a:t>
            </a:r>
            <a:r>
              <a:rPr lang="en-US" sz="2800" dirty="0">
                <a:solidFill>
                  <a:srgbClr val="0070C0"/>
                </a:solidFill>
              </a:rPr>
              <a:t>to cater the demand in the networking and security industry while improving the understanding of </a:t>
            </a:r>
            <a:r>
              <a:rPr lang="en-US" sz="2800" dirty="0">
                <a:solidFill>
                  <a:srgbClr val="00B050"/>
                </a:solidFill>
              </a:rPr>
              <a:t>IT graduates </a:t>
            </a:r>
            <a:r>
              <a:rPr lang="en-US" sz="2800" dirty="0">
                <a:solidFill>
                  <a:srgbClr val="0070C0"/>
                </a:solidFill>
              </a:rPr>
              <a:t>on basics of Networking</a:t>
            </a:r>
          </a:p>
        </p:txBody>
      </p:sp>
      <p:pic>
        <p:nvPicPr>
          <p:cNvPr id="7" name="Picture 6" descr="Icon&#10;&#10;Description automatically generated">
            <a:extLst>
              <a:ext uri="{FF2B5EF4-FFF2-40B4-BE49-F238E27FC236}">
                <a16:creationId xmlns:a16="http://schemas.microsoft.com/office/drawing/2014/main" id="{1298C8EB-4F0A-A4BE-9951-0B7BDCDAE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60" y="4837700"/>
            <a:ext cx="1338580" cy="1338580"/>
          </a:xfrm>
          <a:prstGeom prst="rect">
            <a:avLst/>
          </a:prstGeom>
        </p:spPr>
      </p:pic>
    </p:spTree>
    <p:extLst>
      <p:ext uri="{BB962C8B-B14F-4D97-AF65-F5344CB8AC3E}">
        <p14:creationId xmlns:p14="http://schemas.microsoft.com/office/powerpoint/2010/main" val="339389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175C65-1F49-8522-E78B-845BF8E9F48F}"/>
              </a:ext>
            </a:extLst>
          </p:cNvPr>
          <p:cNvSpPr>
            <a:spLocks noGrp="1"/>
          </p:cNvSpPr>
          <p:nvPr>
            <p:ph sz="half" idx="1"/>
          </p:nvPr>
        </p:nvSpPr>
        <p:spPr>
          <a:xfrm>
            <a:off x="838200" y="1825625"/>
            <a:ext cx="5181600" cy="4351338"/>
          </a:xfrm>
        </p:spPr>
        <p:txBody>
          <a:bodyPr>
            <a:normAutofit/>
          </a:bodyPr>
          <a:lstStyle/>
          <a:p>
            <a:r>
              <a:rPr lang="en-US" dirty="0"/>
              <a:t>Career Opportunities in ICT</a:t>
            </a:r>
          </a:p>
          <a:p>
            <a:pPr lvl="1"/>
            <a:r>
              <a:rPr lang="en-US" dirty="0"/>
              <a:t>Network Administrator</a:t>
            </a:r>
          </a:p>
          <a:p>
            <a:pPr lvl="1"/>
            <a:r>
              <a:rPr lang="en-US" dirty="0"/>
              <a:t>Network Engineer</a:t>
            </a:r>
          </a:p>
          <a:p>
            <a:pPr lvl="1"/>
            <a:r>
              <a:rPr lang="en-US" dirty="0"/>
              <a:t>Network Architect</a:t>
            </a:r>
          </a:p>
          <a:p>
            <a:pPr lvl="1"/>
            <a:r>
              <a:rPr lang="en-US" dirty="0"/>
              <a:t>Cloud Network Engineer</a:t>
            </a:r>
          </a:p>
          <a:p>
            <a:pPr lvl="1"/>
            <a:r>
              <a:rPr lang="en-US" dirty="0"/>
              <a:t>Security Administrator</a:t>
            </a:r>
          </a:p>
          <a:p>
            <a:pPr lvl="1"/>
            <a:r>
              <a:rPr lang="en-US" dirty="0"/>
              <a:t>Security Engineer</a:t>
            </a:r>
          </a:p>
          <a:p>
            <a:pPr lvl="1"/>
            <a:r>
              <a:rPr lang="en-US" dirty="0"/>
              <a:t>Security Manager/ Security Specialist</a:t>
            </a:r>
          </a:p>
          <a:p>
            <a:pPr lvl="1"/>
            <a:endParaRPr lang="en-US" sz="2800" dirty="0"/>
          </a:p>
          <a:p>
            <a:pPr lvl="1"/>
            <a:endParaRPr lang="en-US" sz="2800" dirty="0"/>
          </a:p>
        </p:txBody>
      </p:sp>
      <p:pic>
        <p:nvPicPr>
          <p:cNvPr id="6" name="Picture 5" descr="Graphical user interface&#10;&#10;Description automatically generated">
            <a:extLst>
              <a:ext uri="{FF2B5EF4-FFF2-40B4-BE49-F238E27FC236}">
                <a16:creationId xmlns:a16="http://schemas.microsoft.com/office/drawing/2014/main" id="{DA06BF23-B883-2439-7336-87DC286D3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705" y="136525"/>
            <a:ext cx="4304955" cy="5381194"/>
          </a:xfrm>
          <a:prstGeom prst="rect">
            <a:avLst/>
          </a:prstGeom>
          <a:noFill/>
        </p:spPr>
      </p:pic>
      <p:sp>
        <p:nvSpPr>
          <p:cNvPr id="4" name="Slide Number Placeholder 3">
            <a:extLst>
              <a:ext uri="{FF2B5EF4-FFF2-40B4-BE49-F238E27FC236}">
                <a16:creationId xmlns:a16="http://schemas.microsoft.com/office/drawing/2014/main" id="{7A42DE7E-1444-3879-C3A0-1D3D43E4E77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74EB0F0-7D7E-412A-B235-20FE2876EE16}" type="slidenum">
              <a:rPr lang="en-US" smtClean="0"/>
              <a:pPr>
                <a:spcAft>
                  <a:spcPts val="600"/>
                </a:spcAft>
              </a:pPr>
              <a:t>8</a:t>
            </a:fld>
            <a:endParaRPr lang="en-US" dirty="0"/>
          </a:p>
        </p:txBody>
      </p:sp>
      <p:sp>
        <p:nvSpPr>
          <p:cNvPr id="2" name="Title 1">
            <a:extLst>
              <a:ext uri="{FF2B5EF4-FFF2-40B4-BE49-F238E27FC236}">
                <a16:creationId xmlns:a16="http://schemas.microsoft.com/office/drawing/2014/main" id="{1DD99849-AC65-BEA6-42FE-4D3EF618F3B2}"/>
              </a:ext>
            </a:extLst>
          </p:cNvPr>
          <p:cNvSpPr>
            <a:spLocks noGrp="1"/>
          </p:cNvSpPr>
          <p:nvPr>
            <p:ph type="title"/>
          </p:nvPr>
        </p:nvSpPr>
        <p:spPr>
          <a:xfrm>
            <a:off x="811820" y="518746"/>
            <a:ext cx="10515600" cy="1040058"/>
          </a:xfrm>
        </p:spPr>
        <p:txBody>
          <a:bodyPr anchor="ctr">
            <a:normAutofit/>
          </a:bodyPr>
          <a:lstStyle/>
          <a:p>
            <a:r>
              <a:rPr lang="en-US" dirty="0"/>
              <a:t>Value of Networks and Security</a:t>
            </a:r>
          </a:p>
        </p:txBody>
      </p:sp>
      <p:pic>
        <p:nvPicPr>
          <p:cNvPr id="8" name="Picture 7" descr="Chart, timeline&#10;&#10;Description automatically generated">
            <a:extLst>
              <a:ext uri="{FF2B5EF4-FFF2-40B4-BE49-F238E27FC236}">
                <a16:creationId xmlns:a16="http://schemas.microsoft.com/office/drawing/2014/main" id="{06EF01CA-32A3-D3B7-499D-27BD53DB34D9}"/>
              </a:ext>
            </a:extLst>
          </p:cNvPr>
          <p:cNvPicPr>
            <a:picLocks noChangeAspect="1"/>
          </p:cNvPicPr>
          <p:nvPr/>
        </p:nvPicPr>
        <p:blipFill rotWithShape="1">
          <a:blip r:embed="rId3">
            <a:extLst>
              <a:ext uri="{28A0092B-C50C-407E-A947-70E740481C1C}">
                <a14:useLocalDpi xmlns:a14="http://schemas.microsoft.com/office/drawing/2010/main" val="0"/>
              </a:ext>
            </a:extLst>
          </a:blip>
          <a:srcRect l="4667" t="9282" r="5047" b="12795"/>
          <a:stretch/>
        </p:blipFill>
        <p:spPr>
          <a:xfrm>
            <a:off x="5405728" y="4517072"/>
            <a:ext cx="4815840" cy="2204403"/>
          </a:xfrm>
          <a:prstGeom prst="rect">
            <a:avLst/>
          </a:prstGeom>
        </p:spPr>
      </p:pic>
    </p:spTree>
    <p:extLst>
      <p:ext uri="{BB962C8B-B14F-4D97-AF65-F5344CB8AC3E}">
        <p14:creationId xmlns:p14="http://schemas.microsoft.com/office/powerpoint/2010/main" val="263980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997C-CA96-4951-8A00-65270F051C48}"/>
              </a:ext>
            </a:extLst>
          </p:cNvPr>
          <p:cNvSpPr>
            <a:spLocks noGrp="1"/>
          </p:cNvSpPr>
          <p:nvPr>
            <p:ph type="title"/>
          </p:nvPr>
        </p:nvSpPr>
        <p:spPr/>
        <p:txBody>
          <a:bodyPr/>
          <a:lstStyle/>
          <a:p>
            <a:r>
              <a:rPr lang="en-US" dirty="0"/>
              <a:t>Topics Cover in the Module</a:t>
            </a:r>
          </a:p>
        </p:txBody>
      </p:sp>
      <p:sp>
        <p:nvSpPr>
          <p:cNvPr id="3" name="Content Placeholder 2">
            <a:extLst>
              <a:ext uri="{FF2B5EF4-FFF2-40B4-BE49-F238E27FC236}">
                <a16:creationId xmlns:a16="http://schemas.microsoft.com/office/drawing/2014/main" id="{9F6A5E44-F0EF-485A-87E1-A9D3780A688C}"/>
              </a:ext>
            </a:extLst>
          </p:cNvPr>
          <p:cNvSpPr>
            <a:spLocks noGrp="1"/>
          </p:cNvSpPr>
          <p:nvPr>
            <p:ph idx="1"/>
          </p:nvPr>
        </p:nvSpPr>
        <p:spPr/>
        <p:txBody>
          <a:bodyPr>
            <a:normAutofit fontScale="92500" lnSpcReduction="20000"/>
          </a:bodyPr>
          <a:lstStyle/>
          <a:p>
            <a:r>
              <a:rPr lang="en-US" dirty="0"/>
              <a:t>Requirement of Networks</a:t>
            </a:r>
          </a:p>
          <a:p>
            <a:r>
              <a:rPr lang="en-US" dirty="0"/>
              <a:t>Technologies related to networks</a:t>
            </a:r>
          </a:p>
          <a:p>
            <a:pPr lvl="1"/>
            <a:r>
              <a:rPr lang="en-US" dirty="0"/>
              <a:t>Devices / Connection Media</a:t>
            </a:r>
          </a:p>
          <a:p>
            <a:r>
              <a:rPr lang="en-US" dirty="0"/>
              <a:t>Design and Implementation of networks</a:t>
            </a:r>
          </a:p>
          <a:p>
            <a:pPr lvl="1"/>
            <a:r>
              <a:rPr lang="en-US" dirty="0"/>
              <a:t>Requirements  and Objectives</a:t>
            </a:r>
          </a:p>
          <a:p>
            <a:pPr lvl="1"/>
            <a:r>
              <a:rPr lang="en-US" dirty="0"/>
              <a:t>Implementation Techniques</a:t>
            </a:r>
          </a:p>
          <a:p>
            <a:r>
              <a:rPr lang="en-US" dirty="0"/>
              <a:t>IP Addressing and Routing</a:t>
            </a:r>
          </a:p>
          <a:p>
            <a:r>
              <a:rPr lang="en-US" dirty="0"/>
              <a:t>Network Management</a:t>
            </a:r>
          </a:p>
          <a:p>
            <a:r>
              <a:rPr lang="en-US" dirty="0"/>
              <a:t>Network Security</a:t>
            </a:r>
          </a:p>
          <a:p>
            <a:r>
              <a:rPr lang="en-US" dirty="0"/>
              <a:t>New techniques in networking</a:t>
            </a:r>
          </a:p>
          <a:p>
            <a:pPr lvl="1"/>
            <a:r>
              <a:rPr lang="en-US" dirty="0"/>
              <a:t>Virtualization, cloud and future trends on networking</a:t>
            </a:r>
          </a:p>
          <a:p>
            <a:pPr marL="914400" lvl="2" indent="0">
              <a:buNone/>
            </a:pPr>
            <a:endParaRPr lang="en-US" dirty="0"/>
          </a:p>
        </p:txBody>
      </p:sp>
      <p:sp>
        <p:nvSpPr>
          <p:cNvPr id="4" name="Slide Number Placeholder 3">
            <a:extLst>
              <a:ext uri="{FF2B5EF4-FFF2-40B4-BE49-F238E27FC236}">
                <a16:creationId xmlns:a16="http://schemas.microsoft.com/office/drawing/2014/main" id="{8E8DADBA-46BA-4F37-8A68-9E52B552221C}"/>
              </a:ext>
            </a:extLst>
          </p:cNvPr>
          <p:cNvSpPr>
            <a:spLocks noGrp="1"/>
          </p:cNvSpPr>
          <p:nvPr>
            <p:ph type="sldNum" sz="quarter" idx="12"/>
          </p:nvPr>
        </p:nvSpPr>
        <p:spPr/>
        <p:txBody>
          <a:bodyPr/>
          <a:lstStyle/>
          <a:p>
            <a:fld id="{B74EB0F0-7D7E-412A-B235-20FE2876EE16}" type="slidenum">
              <a:rPr lang="en-US" smtClean="0"/>
              <a:t>9</a:t>
            </a:fld>
            <a:endParaRPr lang="en-US" dirty="0"/>
          </a:p>
        </p:txBody>
      </p:sp>
    </p:spTree>
    <p:extLst>
      <p:ext uri="{BB962C8B-B14F-4D97-AF65-F5344CB8AC3E}">
        <p14:creationId xmlns:p14="http://schemas.microsoft.com/office/powerpoint/2010/main" val="416957444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lides" id="{ABE79801-4083-46BE-945E-2E01B7E13FE2}" vid="{D325130D-3D76-4BE9-AD0A-8AC275FE5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3362</TotalTime>
  <Words>4065</Words>
  <Application>Microsoft Office PowerPoint</Application>
  <PresentationFormat>Widescreen</PresentationFormat>
  <Paragraphs>469</Paragraphs>
  <Slides>64</Slides>
  <Notes>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Arial Black</vt:lpstr>
      <vt:lpstr>Calibri</vt:lpstr>
      <vt:lpstr>Calibri Light</vt:lpstr>
      <vt:lpstr>Liberation Serif</vt:lpstr>
      <vt:lpstr>Wingdings</vt:lpstr>
      <vt:lpstr>1_Office Theme</vt:lpstr>
      <vt:lpstr>PowerPoint Presentation</vt:lpstr>
      <vt:lpstr>Module Overview</vt:lpstr>
      <vt:lpstr>Module Objectives</vt:lpstr>
      <vt:lpstr>Session Plan</vt:lpstr>
      <vt:lpstr>Why We Learn Computer Networks?</vt:lpstr>
      <vt:lpstr>What Networking Enables</vt:lpstr>
      <vt:lpstr>What are the Barriers</vt:lpstr>
      <vt:lpstr>Value of Networks and Security</vt:lpstr>
      <vt:lpstr>Topics Cover in the Module</vt:lpstr>
      <vt:lpstr>Communication</vt:lpstr>
      <vt:lpstr>Communication – Technological Era</vt:lpstr>
      <vt:lpstr>Computer Network?</vt:lpstr>
      <vt:lpstr>Computer Network is …</vt:lpstr>
      <vt:lpstr>Requirements for an Effective Network</vt:lpstr>
      <vt:lpstr>Where Data Communication Fits?</vt:lpstr>
      <vt:lpstr>What We are Going to Learn/Discuss</vt:lpstr>
      <vt:lpstr>Basic Stuff </vt:lpstr>
      <vt:lpstr>Network Types</vt:lpstr>
      <vt:lpstr>Peer to Peer</vt:lpstr>
      <vt:lpstr>Central /Server Based Networks</vt:lpstr>
      <vt:lpstr>Key components of a network</vt:lpstr>
      <vt:lpstr>Basic Transmission Medium Concepts</vt:lpstr>
      <vt:lpstr>Medium : Examples by type</vt:lpstr>
      <vt:lpstr>How You Measure the Bandwidth of a cable?</vt:lpstr>
      <vt:lpstr>Coaxial  Cables </vt:lpstr>
      <vt:lpstr>Coaxial cable </vt:lpstr>
      <vt:lpstr>Coaxial cable …</vt:lpstr>
      <vt:lpstr>Twisted Pair Cables</vt:lpstr>
      <vt:lpstr>Twisted Pair Cables Types</vt:lpstr>
      <vt:lpstr>Applications</vt:lpstr>
      <vt:lpstr>Categories of Twisted Pairs Cabling System</vt:lpstr>
      <vt:lpstr>Optical Fibers </vt:lpstr>
      <vt:lpstr>Optical Fibers …</vt:lpstr>
      <vt:lpstr>Optical Fibers ….</vt:lpstr>
      <vt:lpstr>Wireless Communication</vt:lpstr>
      <vt:lpstr>Wireless Communication – Current Status</vt:lpstr>
      <vt:lpstr>Why it is So Popular</vt:lpstr>
      <vt:lpstr>History of Wireless Communication</vt:lpstr>
      <vt:lpstr>Evolution …</vt:lpstr>
      <vt:lpstr>The Electromagnetic Waves</vt:lpstr>
      <vt:lpstr>The Electromagnetic Spectrum</vt:lpstr>
      <vt:lpstr>The Spectrum</vt:lpstr>
      <vt:lpstr>Wave length with the Spectrum</vt:lpstr>
      <vt:lpstr>Types of Wireless Data Transmission</vt:lpstr>
      <vt:lpstr>Radio Frequency Transmission</vt:lpstr>
      <vt:lpstr>PowerPoint Presentation</vt:lpstr>
      <vt:lpstr>Broadcast Radio</vt:lpstr>
      <vt:lpstr>Microwave Transmission</vt:lpstr>
      <vt:lpstr>Satellite Microwave Transmission System (SMTS)</vt:lpstr>
      <vt:lpstr>Satellite Communication</vt:lpstr>
      <vt:lpstr>Characteristics of Satellite Technology</vt:lpstr>
      <vt:lpstr>Terrestrial Microwave Transmission Systems (TMTS)</vt:lpstr>
      <vt:lpstr>Comparison</vt:lpstr>
      <vt:lpstr>Bluetooth</vt:lpstr>
      <vt:lpstr>Mobile Communication Systems</vt:lpstr>
      <vt:lpstr>Evolution of Mobile Communication Technology</vt:lpstr>
      <vt:lpstr> Infrared (IR) Transmission </vt:lpstr>
      <vt:lpstr>IR Communication </vt:lpstr>
      <vt:lpstr>Infrared </vt:lpstr>
      <vt:lpstr>Wireless Transmission</vt:lpstr>
      <vt:lpstr>Wireless Transmission….</vt:lpstr>
      <vt:lpstr>Wireless LAN - IEEE 802.11 (wifi)</vt:lpstr>
      <vt:lpstr>Wi-Fi vs WLAN</vt:lpstr>
      <vt:lpstr>Discussion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Chamara Disanayaka</dc:creator>
  <cp:lastModifiedBy>(s) Weeramuni Silva</cp:lastModifiedBy>
  <cp:revision>71</cp:revision>
  <dcterms:created xsi:type="dcterms:W3CDTF">2021-11-14T07:32:31Z</dcterms:created>
  <dcterms:modified xsi:type="dcterms:W3CDTF">2024-03-12T16:46:36Z</dcterms:modified>
</cp:coreProperties>
</file>